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Lato Light"/>
      <p:regular r:id="rId29"/>
      <p:bold r:id="rId30"/>
      <p:italic r:id="rId31"/>
      <p:boldItalic r:id="rId32"/>
    </p:embeddedFont>
    <p:embeddedFont>
      <p:font typeface="Lato Hairline"/>
      <p:regular r:id="rId33"/>
      <p:bold r:id="rId34"/>
      <p:italic r:id="rId35"/>
      <p:boldItalic r:id="rId36"/>
    </p:embeddedFont>
    <p:embeddedFont>
      <p:font typeface="Lato Black"/>
      <p:bold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Playfair Display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44" Type="http://schemas.openxmlformats.org/officeDocument/2006/relationships/font" Target="fonts/PlayfairDisplayBlack-boldItalic.fntdata"/><Relationship Id="rId43" Type="http://schemas.openxmlformats.org/officeDocument/2006/relationships/font" Target="fonts/PlayfairDisplayBlack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Light-italic.fntdata"/><Relationship Id="rId30" Type="http://schemas.openxmlformats.org/officeDocument/2006/relationships/font" Target="fonts/LatoLight-bold.fntdata"/><Relationship Id="rId33" Type="http://schemas.openxmlformats.org/officeDocument/2006/relationships/font" Target="fonts/LatoHairline-regular.fntdata"/><Relationship Id="rId32" Type="http://schemas.openxmlformats.org/officeDocument/2006/relationships/font" Target="fonts/LatoLight-boldItalic.fntdata"/><Relationship Id="rId35" Type="http://schemas.openxmlformats.org/officeDocument/2006/relationships/font" Target="fonts/LatoHairline-italic.fntdata"/><Relationship Id="rId34" Type="http://schemas.openxmlformats.org/officeDocument/2006/relationships/font" Target="fonts/LatoHairline-bold.fntdata"/><Relationship Id="rId37" Type="http://schemas.openxmlformats.org/officeDocument/2006/relationships/font" Target="fonts/LatoBlack-bold.fntdata"/><Relationship Id="rId36" Type="http://schemas.openxmlformats.org/officeDocument/2006/relationships/font" Target="fonts/LatoHairline-boldItalic.fntdata"/><Relationship Id="rId39" Type="http://schemas.openxmlformats.org/officeDocument/2006/relationships/font" Target="fonts/HelveticaNeue-regular.fntdata"/><Relationship Id="rId38" Type="http://schemas.openxmlformats.org/officeDocument/2006/relationships/font" Target="fonts/LatoBlack-boldItalic.fntdata"/><Relationship Id="rId20" Type="http://schemas.openxmlformats.org/officeDocument/2006/relationships/slide" Target="slides/slide16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29" Type="http://schemas.openxmlformats.org/officeDocument/2006/relationships/font" Target="fonts/LatoLight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55186314f3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55186314f3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Explications: Webpack génère un arbre de dépendances à partir d’un ou plusieurs points d’entrées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fonction des extensions de fichiers il utilisera des loaders qui permettront de “traiter” ces fichiers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5186314f3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5186314f3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55186314f3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55186314f3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5186314f3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5186314f3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55186314f3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55186314f3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55186314f3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55186314f3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61ed77e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61ed77e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5186314f3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55186314f3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5186314f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5186314f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186314f3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186314f3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55186314f3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55186314f3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55186314f3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55186314f3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55186314f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55186314f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Expliquer les problèmes que ça peut induire (j’installe une version chez moi avec npm install qui par défaut utilise “</a:t>
            </a:r>
            <a:r>
              <a:rPr lang="fr"/>
              <a:t>^". Une nouvelle version sort, mon collègue fait npm install, il a une version différente que j’ai.</a:t>
            </a:r>
            <a:br>
              <a:rPr lang="fr"/>
            </a:br>
            <a:r>
              <a:rPr lang="fr"/>
              <a:t>Enchaîner sur la slide suivante pour parler du lockfile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5186314f3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5186314f3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5186314f3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55186314f3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2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jp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68.jpg"/><Relationship Id="rId6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jp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3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56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jpg"/><Relationship Id="rId3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hyperlink" Target="https://drive.google.com/drive/folders/0B_fNwe_LzNRdeUJJaVZQSGQtMlE?ogsrc=32" TargetMode="External"/><Relationship Id="rId7" Type="http://schemas.openxmlformats.org/officeDocument/2006/relationships/hyperlink" Target="https://drive.google.com/drive/u/1/folders/15T_MmYFNn3abBV4I-mzd1Uxzr8NEZr23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4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drive.google.com/drive/folders/0Bw6p1xk0J5isbHQ0MzlUVHk2dzA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47.png"/><Relationship Id="rId5" Type="http://schemas.openxmlformats.org/officeDocument/2006/relationships/image" Target="../media/image7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jpg"/><Relationship Id="rId3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jpg"/><Relationship Id="rId3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jpg"/><Relationship Id="rId3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5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5" Type="http://schemas.openxmlformats.org/officeDocument/2006/relationships/image" Target="../media/image72.png"/><Relationship Id="rId6" Type="http://schemas.openxmlformats.org/officeDocument/2006/relationships/image" Target="../media/image66.png"/><Relationship Id="rId7" Type="http://schemas.openxmlformats.org/officeDocument/2006/relationships/image" Target="../media/image61.png"/><Relationship Id="rId8" Type="http://schemas.openxmlformats.org/officeDocument/2006/relationships/image" Target="../media/image5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Contact@ippon.fr" TargetMode="External"/><Relationship Id="rId3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6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5225" y="1976175"/>
            <a:ext cx="3013571" cy="1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nd noir">
  <p:cSld name="TITLE_4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11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60" name="Google Shape;160;p1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1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3" type="body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4" type="body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5" name="Google Shape;165;p1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nd blanc">
  <p:cSld name="TITLE_4_1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4E7A"/>
              </a:solidFill>
            </a:endParaRPr>
          </a:p>
        </p:txBody>
      </p:sp>
      <p:sp>
        <p:nvSpPr>
          <p:cNvPr id="168" name="Google Shape;168;p12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169" name="Google Shape;169;p1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12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2" name="Google Shape;172;p12"/>
          <p:cNvSpPr txBox="1"/>
          <p:nvPr>
            <p:ph idx="3" type="body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3" name="Google Shape;173;p12"/>
          <p:cNvSpPr txBox="1"/>
          <p:nvPr>
            <p:ph idx="4" type="body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4" name="Google Shape;174;p1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">
  <p:cSld name="TITLE_1_1_1_1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3">
  <p:cSld name="TITLE_1_1_1_1_2_4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0" name="Google Shape;180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" name="Google Shape;181;p14"/>
          <p:cNvPicPr preferRelativeResize="0"/>
          <p:nvPr/>
        </p:nvPicPr>
        <p:blipFill rotWithShape="1">
          <a:blip r:embed="rId2">
            <a:alphaModFix/>
          </a:blip>
          <a:srcRect b="0" l="9180" r="14628" t="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4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14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2">
  <p:cSld name="TITLE_1_1_1_1_2_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15"/>
          <p:cNvPicPr preferRelativeResize="0"/>
          <p:nvPr/>
        </p:nvPicPr>
        <p:blipFill rotWithShape="1">
          <a:blip r:embed="rId2">
            <a:alphaModFix/>
          </a:blip>
          <a:srcRect b="0" l="5520" r="5591" t="0"/>
          <a:stretch/>
        </p:blipFill>
        <p:spPr>
          <a:xfrm flipH="1">
            <a:off x="2338992" y="0"/>
            <a:ext cx="6805007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3125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5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15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5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2 1">
  <p:cSld name="TITLE_1_1_1_1_2_3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7561" y="1"/>
            <a:ext cx="64164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727575" y="0"/>
            <a:ext cx="6416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/>
          <p:nvPr/>
        </p:nvSpPr>
        <p:spPr>
          <a:xfrm>
            <a:off x="673450" y="841350"/>
            <a:ext cx="40392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16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6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1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1">
  <p:cSld name="TITLE_1_1_1_1_2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17"/>
          <p:cNvPicPr preferRelativeResize="0"/>
          <p:nvPr/>
        </p:nvPicPr>
        <p:blipFill rotWithShape="1">
          <a:blip r:embed="rId2">
            <a:alphaModFix/>
          </a:blip>
          <a:srcRect b="0" l="18541" r="23678" t="0"/>
          <a:stretch/>
        </p:blipFill>
        <p:spPr>
          <a:xfrm>
            <a:off x="228600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17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7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1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batims">
  <p:cSld name="TITLE_1_1_1_1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batims 1">
  <p:cSld name="TITLE_1_1_1_1_2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9"/>
          <p:cNvPicPr preferRelativeResize="0"/>
          <p:nvPr/>
        </p:nvPicPr>
        <p:blipFill rotWithShape="1">
          <a:blip r:embed="rId2">
            <a:alphaModFix/>
          </a:blip>
          <a:srcRect b="0" l="9180" r="14628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19"/>
          <p:cNvCxnSpPr/>
          <p:nvPr/>
        </p:nvCxnSpPr>
        <p:spPr>
          <a:xfrm>
            <a:off x="3908471" y="1309359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19"/>
          <p:cNvCxnSpPr/>
          <p:nvPr/>
        </p:nvCxnSpPr>
        <p:spPr>
          <a:xfrm>
            <a:off x="4168319" y="1309359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1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droite">
  <p:cSld name="TITLE_3_7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0"/>
          <p:cNvSpPr txBox="1"/>
          <p:nvPr>
            <p:ph idx="1" type="subTitle"/>
          </p:nvPr>
        </p:nvSpPr>
        <p:spPr>
          <a:xfrm>
            <a:off x="304800" y="4222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23" name="Google Shape;223;p2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0"/>
          <p:cNvSpPr txBox="1"/>
          <p:nvPr>
            <p:ph idx="2" type="body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6" name="Google Shape;226;p20"/>
          <p:cNvSpPr txBox="1"/>
          <p:nvPr>
            <p:ph idx="3" type="subTitle"/>
          </p:nvPr>
        </p:nvSpPr>
        <p:spPr>
          <a:xfrm>
            <a:off x="304800" y="8716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7" name="Google Shape;227;p20"/>
          <p:cNvSpPr/>
          <p:nvPr/>
        </p:nvSpPr>
        <p:spPr>
          <a:xfrm>
            <a:off x="456330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client">
  <p:cSld name="TITLE_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3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3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3" name="Google Shape;13;p3"/>
          <p:cNvSpPr/>
          <p:nvPr/>
        </p:nvSpPr>
        <p:spPr>
          <a:xfrm>
            <a:off x="385200" y="659775"/>
            <a:ext cx="1268400" cy="793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gauche">
  <p:cSld name="TITLE_3_7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/>
          <p:nvPr>
            <p:ph idx="1" type="subTitle"/>
          </p:nvPr>
        </p:nvSpPr>
        <p:spPr>
          <a:xfrm>
            <a:off x="4885500" y="4222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31" name="Google Shape;231;p21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1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1"/>
          <p:cNvSpPr txBox="1"/>
          <p:nvPr>
            <p:ph idx="2" type="body"/>
          </p:nvPr>
        </p:nvSpPr>
        <p:spPr>
          <a:xfrm>
            <a:off x="4889875" y="1275700"/>
            <a:ext cx="39492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4" name="Google Shape;234;p21"/>
          <p:cNvSpPr txBox="1"/>
          <p:nvPr>
            <p:ph idx="3" type="subTitle"/>
          </p:nvPr>
        </p:nvSpPr>
        <p:spPr>
          <a:xfrm>
            <a:off x="4885500" y="8716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5" name="Google Shape;235;p21"/>
          <p:cNvSpPr/>
          <p:nvPr/>
        </p:nvSpPr>
        <p:spPr>
          <a:xfrm>
            <a:off x="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avec 5 items">
  <p:cSld name="CUSTOM_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33120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62388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62388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3312000" y="292487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381000" y="1207725"/>
            <a:ext cx="2530800" cy="1501200"/>
          </a:xfrm>
          <a:prstGeom prst="rect">
            <a:avLst/>
          </a:prstGeom>
          <a:solidFill>
            <a:srgbClr val="F95454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3810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 txBox="1"/>
          <p:nvPr>
            <p:ph idx="1" type="subTitle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45" name="Google Shape;245;p22"/>
          <p:cNvCxnSpPr/>
          <p:nvPr/>
        </p:nvCxnSpPr>
        <p:spPr>
          <a:xfrm>
            <a:off x="441493" y="304700"/>
            <a:ext cx="421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2"/>
          <p:cNvCxnSpPr/>
          <p:nvPr/>
        </p:nvCxnSpPr>
        <p:spPr>
          <a:xfrm>
            <a:off x="886481" y="304700"/>
            <a:ext cx="234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2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48" name="Google Shape;248;p22"/>
          <p:cNvSpPr txBox="1"/>
          <p:nvPr>
            <p:ph type="title"/>
          </p:nvPr>
        </p:nvSpPr>
        <p:spPr>
          <a:xfrm>
            <a:off x="8122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3" type="title"/>
          </p:nvPr>
        </p:nvSpPr>
        <p:spPr>
          <a:xfrm>
            <a:off x="37411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0" name="Google Shape;250;p22"/>
          <p:cNvSpPr txBox="1"/>
          <p:nvPr>
            <p:ph idx="4" type="body"/>
          </p:nvPr>
        </p:nvSpPr>
        <p:spPr>
          <a:xfrm>
            <a:off x="36181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1" name="Google Shape;251;p22"/>
          <p:cNvSpPr txBox="1"/>
          <p:nvPr>
            <p:ph idx="5" type="title"/>
          </p:nvPr>
        </p:nvSpPr>
        <p:spPr>
          <a:xfrm>
            <a:off x="66700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6" type="body"/>
          </p:nvPr>
        </p:nvSpPr>
        <p:spPr>
          <a:xfrm>
            <a:off x="65470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3" name="Google Shape;253;p22"/>
          <p:cNvSpPr txBox="1"/>
          <p:nvPr>
            <p:ph idx="7" type="title"/>
          </p:nvPr>
        </p:nvSpPr>
        <p:spPr>
          <a:xfrm>
            <a:off x="66700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8" type="body"/>
          </p:nvPr>
        </p:nvSpPr>
        <p:spPr>
          <a:xfrm>
            <a:off x="65470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5" name="Google Shape;255;p22"/>
          <p:cNvSpPr txBox="1"/>
          <p:nvPr>
            <p:ph idx="9" type="title"/>
          </p:nvPr>
        </p:nvSpPr>
        <p:spPr>
          <a:xfrm>
            <a:off x="37432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6" name="Google Shape;256;p22"/>
          <p:cNvSpPr txBox="1"/>
          <p:nvPr>
            <p:ph idx="13" type="body"/>
          </p:nvPr>
        </p:nvSpPr>
        <p:spPr>
          <a:xfrm>
            <a:off x="36202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7" name="Google Shape;257;p22"/>
          <p:cNvSpPr txBox="1"/>
          <p:nvPr>
            <p:ph idx="14" type="title"/>
          </p:nvPr>
        </p:nvSpPr>
        <p:spPr>
          <a:xfrm>
            <a:off x="8164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" name="Google Shape;258;p22"/>
          <p:cNvSpPr txBox="1"/>
          <p:nvPr>
            <p:ph idx="15" type="body"/>
          </p:nvPr>
        </p:nvSpPr>
        <p:spPr>
          <a:xfrm>
            <a:off x="6934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9" name="Google Shape;259;p2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">
  <p:cSld name="CUSTOM_7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/>
          <p:nvPr/>
        </p:nvSpPr>
        <p:spPr>
          <a:xfrm>
            <a:off x="0" y="0"/>
            <a:ext cx="24273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630925" y="1699350"/>
            <a:ext cx="2493900" cy="174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2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3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7" name="Google Shape;267;p23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61647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/>
          <p:nvPr/>
        </p:nvSpPr>
        <p:spPr>
          <a:xfrm>
            <a:off x="61647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"/>
          <p:cNvSpPr txBox="1"/>
          <p:nvPr>
            <p:ph idx="3" type="subTitle"/>
          </p:nvPr>
        </p:nvSpPr>
        <p:spPr>
          <a:xfrm>
            <a:off x="906925" y="2095200"/>
            <a:ext cx="19419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" name="Google Shape;272;p23"/>
          <p:cNvSpPr txBox="1"/>
          <p:nvPr>
            <p:ph idx="4" type="subTitle"/>
          </p:nvPr>
        </p:nvSpPr>
        <p:spPr>
          <a:xfrm>
            <a:off x="419252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3" name="Google Shape;273;p23"/>
          <p:cNvSpPr txBox="1"/>
          <p:nvPr>
            <p:ph idx="5" type="body"/>
          </p:nvPr>
        </p:nvSpPr>
        <p:spPr>
          <a:xfrm>
            <a:off x="419252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4" name="Google Shape;274;p23"/>
          <p:cNvSpPr txBox="1"/>
          <p:nvPr>
            <p:ph idx="6" type="subTitle"/>
          </p:nvPr>
        </p:nvSpPr>
        <p:spPr>
          <a:xfrm>
            <a:off x="642367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5" name="Google Shape;275;p23"/>
          <p:cNvSpPr txBox="1"/>
          <p:nvPr>
            <p:ph idx="7" type="body"/>
          </p:nvPr>
        </p:nvSpPr>
        <p:spPr>
          <a:xfrm>
            <a:off x="6387788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6" name="Google Shape;276;p23"/>
          <p:cNvSpPr txBox="1"/>
          <p:nvPr>
            <p:ph idx="8" type="subTitle"/>
          </p:nvPr>
        </p:nvSpPr>
        <p:spPr>
          <a:xfrm>
            <a:off x="419252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7" name="Google Shape;277;p23"/>
          <p:cNvSpPr txBox="1"/>
          <p:nvPr>
            <p:ph idx="9" type="subTitle"/>
          </p:nvPr>
        </p:nvSpPr>
        <p:spPr>
          <a:xfrm>
            <a:off x="642367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8" name="Google Shape;278;p23"/>
          <p:cNvSpPr txBox="1"/>
          <p:nvPr>
            <p:ph idx="13" type="body"/>
          </p:nvPr>
        </p:nvSpPr>
        <p:spPr>
          <a:xfrm>
            <a:off x="6387788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9" name="Google Shape;279;p23"/>
          <p:cNvSpPr txBox="1"/>
          <p:nvPr>
            <p:ph idx="14" type="body"/>
          </p:nvPr>
        </p:nvSpPr>
        <p:spPr>
          <a:xfrm>
            <a:off x="419252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0" name="Google Shape;280;p2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">
  <p:cSld name="CUSTOM_7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3107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4"/>
          <p:cNvSpPr txBox="1"/>
          <p:nvPr>
            <p:ph idx="1" type="subTitle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6" name="Google Shape;286;p2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 2">
  <p:cSld name="CUSTOM_7_2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 1">
  <p:cSld name="CUSTOM_7_2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6"/>
          <p:cNvPicPr preferRelativeResize="0"/>
          <p:nvPr/>
        </p:nvPicPr>
        <p:blipFill rotWithShape="1">
          <a:blip r:embed="rId2">
            <a:alphaModFix/>
          </a:blip>
          <a:srcRect b="3987" l="4632" r="3278" t="9879"/>
          <a:stretch/>
        </p:blipFill>
        <p:spPr>
          <a:xfrm flipH="1" rot="10800000">
            <a:off x="1" y="-4"/>
            <a:ext cx="4120525" cy="513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898" y="9781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6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6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6"/>
          <p:cNvSpPr txBox="1"/>
          <p:nvPr>
            <p:ph idx="1" type="subTitle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5" name="Google Shape;295;p26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 1 1">
  <p:cSld name="CUSTOM_7_2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27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7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7"/>
          <p:cNvSpPr txBox="1"/>
          <p:nvPr>
            <p:ph idx="1" type="subTitle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4" name="Google Shape;304;p27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 rotWithShape="1">
          <a:blip r:embed="rId3">
            <a:alphaModFix/>
          </a:blip>
          <a:srcRect b="0" l="25527" r="29411" t="0"/>
          <a:stretch/>
        </p:blipFill>
        <p:spPr>
          <a:xfrm>
            <a:off x="0" y="0"/>
            <a:ext cx="41205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">
  <p:cSld name="CUSTOM_7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8"/>
          <p:cNvPicPr preferRelativeResize="0"/>
          <p:nvPr/>
        </p:nvPicPr>
        <p:blipFill rotWithShape="1">
          <a:blip r:embed="rId2">
            <a:alphaModFix/>
          </a:blip>
          <a:srcRect b="0" l="14042" r="26454" t="0"/>
          <a:stretch/>
        </p:blipFill>
        <p:spPr>
          <a:xfrm>
            <a:off x="-18350" y="4650"/>
            <a:ext cx="45821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21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28"/>
          <p:cNvCxnSpPr/>
          <p:nvPr/>
        </p:nvCxnSpPr>
        <p:spPr>
          <a:xfrm>
            <a:off x="5828175" y="1904225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313" name="Google Shape;313;p28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8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8"/>
          <p:cNvSpPr txBox="1"/>
          <p:nvPr>
            <p:ph idx="1" type="subTitle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16" name="Google Shape;316;p28"/>
          <p:cNvSpPr txBox="1"/>
          <p:nvPr>
            <p:ph idx="2" type="subTitle"/>
          </p:nvPr>
        </p:nvSpPr>
        <p:spPr>
          <a:xfrm>
            <a:off x="4886400" y="6430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7" name="Google Shape;317;p28"/>
          <p:cNvSpPr txBox="1"/>
          <p:nvPr>
            <p:ph idx="3" type="subTitle"/>
          </p:nvPr>
        </p:nvSpPr>
        <p:spPr>
          <a:xfrm>
            <a:off x="3312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8" name="Google Shape;318;p28"/>
          <p:cNvSpPr txBox="1"/>
          <p:nvPr>
            <p:ph idx="4" type="body"/>
          </p:nvPr>
        </p:nvSpPr>
        <p:spPr>
          <a:xfrm>
            <a:off x="3312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9" name="Google Shape;319;p28"/>
          <p:cNvSpPr txBox="1"/>
          <p:nvPr>
            <p:ph idx="5" type="subTitle"/>
          </p:nvPr>
        </p:nvSpPr>
        <p:spPr>
          <a:xfrm>
            <a:off x="6360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0" name="Google Shape;320;p28"/>
          <p:cNvSpPr txBox="1"/>
          <p:nvPr>
            <p:ph idx="6" type="body"/>
          </p:nvPr>
        </p:nvSpPr>
        <p:spPr>
          <a:xfrm>
            <a:off x="6360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1" name="Google Shape;321;p2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 2">
  <p:cSld name="CUSTOM_7_1_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 1">
  <p:cSld name="CUSTOM_7_1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 rotWithShape="1">
          <a:blip r:embed="rId2">
            <a:alphaModFix amt="46000"/>
          </a:blip>
          <a:srcRect b="0" l="1766" r="20750" t="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3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0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 txBox="1"/>
          <p:nvPr>
            <p:ph idx="1" type="body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1" name="Google Shape;331;p30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32" name="Google Shape;332;p30"/>
          <p:cNvSpPr txBox="1"/>
          <p:nvPr>
            <p:ph idx="3" type="subTitle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33" name="Google Shape;333;p3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client - Blanc">
  <p:cSld name="TITLE_5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15881" l="0" r="0" t="0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0" name="Google Shape;20;p4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4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4"/>
          <p:cNvSpPr txBox="1"/>
          <p:nvPr>
            <p:ph idx="2" type="subTitle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385200" y="379800"/>
            <a:ext cx="2008200" cy="110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idx="3" type="subTitle"/>
          </p:nvPr>
        </p:nvSpPr>
        <p:spPr>
          <a:xfrm>
            <a:off x="5267525" y="3989925"/>
            <a:ext cx="36366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7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idx="4" type="subTitle"/>
          </p:nvPr>
        </p:nvSpPr>
        <p:spPr>
          <a:xfrm>
            <a:off x="781575" y="369292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 1 1">
  <p:cSld name="CUSTOM_7_1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 rotWithShape="1">
          <a:blip r:embed="rId2">
            <a:alphaModFix amt="46000"/>
          </a:blip>
          <a:srcRect b="0" l="1766" r="20750" t="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1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 txBox="1"/>
          <p:nvPr>
            <p:ph idx="1" type="body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41" name="Google Shape;341;p31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2" name="Google Shape;342;p31"/>
          <p:cNvSpPr txBox="1"/>
          <p:nvPr>
            <p:ph idx="3" type="subTitle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43" name="Google Shape;343;p3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colonnes">
  <p:cSld name="TITLE_3_3_2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2"/>
          <p:cNvSpPr/>
          <p:nvPr/>
        </p:nvSpPr>
        <p:spPr>
          <a:xfrm>
            <a:off x="38462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48" name="Google Shape;348;p3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2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1" name="Google Shape;351;p32"/>
          <p:cNvSpPr/>
          <p:nvPr/>
        </p:nvSpPr>
        <p:spPr>
          <a:xfrm>
            <a:off x="2103922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3823218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554251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7261811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 txBox="1"/>
          <p:nvPr>
            <p:ph idx="3" type="subTitle"/>
          </p:nvPr>
        </p:nvSpPr>
        <p:spPr>
          <a:xfrm>
            <a:off x="534925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6" name="Google Shape;356;p32"/>
          <p:cNvSpPr txBox="1"/>
          <p:nvPr>
            <p:ph idx="4" type="body"/>
          </p:nvPr>
        </p:nvSpPr>
        <p:spPr>
          <a:xfrm>
            <a:off x="534925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7" name="Google Shape;357;p32"/>
          <p:cNvSpPr txBox="1"/>
          <p:nvPr>
            <p:ph idx="5" type="subTitle"/>
          </p:nvPr>
        </p:nvSpPr>
        <p:spPr>
          <a:xfrm>
            <a:off x="22542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8" name="Google Shape;358;p32"/>
          <p:cNvSpPr txBox="1"/>
          <p:nvPr>
            <p:ph idx="6" type="body"/>
          </p:nvPr>
        </p:nvSpPr>
        <p:spPr>
          <a:xfrm>
            <a:off x="22542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9" name="Google Shape;359;p32"/>
          <p:cNvSpPr txBox="1"/>
          <p:nvPr>
            <p:ph idx="7" type="subTitle"/>
          </p:nvPr>
        </p:nvSpPr>
        <p:spPr>
          <a:xfrm>
            <a:off x="39735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0" name="Google Shape;360;p32"/>
          <p:cNvSpPr txBox="1"/>
          <p:nvPr>
            <p:ph idx="8" type="body"/>
          </p:nvPr>
        </p:nvSpPr>
        <p:spPr>
          <a:xfrm>
            <a:off x="39735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1" name="Google Shape;361;p32"/>
          <p:cNvSpPr txBox="1"/>
          <p:nvPr>
            <p:ph idx="9" type="subTitle"/>
          </p:nvPr>
        </p:nvSpPr>
        <p:spPr>
          <a:xfrm>
            <a:off x="56928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2" name="Google Shape;362;p32"/>
          <p:cNvSpPr txBox="1"/>
          <p:nvPr>
            <p:ph idx="13" type="body"/>
          </p:nvPr>
        </p:nvSpPr>
        <p:spPr>
          <a:xfrm>
            <a:off x="56928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3" name="Google Shape;363;p32"/>
          <p:cNvSpPr txBox="1"/>
          <p:nvPr>
            <p:ph idx="14" type="subTitle"/>
          </p:nvPr>
        </p:nvSpPr>
        <p:spPr>
          <a:xfrm>
            <a:off x="74121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4" name="Google Shape;364;p32"/>
          <p:cNvSpPr txBox="1"/>
          <p:nvPr>
            <p:ph idx="15" type="body"/>
          </p:nvPr>
        </p:nvSpPr>
        <p:spPr>
          <a:xfrm>
            <a:off x="74046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5" name="Google Shape;365;p3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onnes">
  <p:cSld name="TITLE_3_3_2_2_4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3"/>
          <p:cNvSpPr/>
          <p:nvPr/>
        </p:nvSpPr>
        <p:spPr>
          <a:xfrm>
            <a:off x="384625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70" name="Google Shape;370;p3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33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73" name="Google Shape;373;p33"/>
          <p:cNvSpPr/>
          <p:nvPr/>
        </p:nvSpPr>
        <p:spPr>
          <a:xfrm>
            <a:off x="2547263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3"/>
          <p:cNvSpPr/>
          <p:nvPr/>
        </p:nvSpPr>
        <p:spPr>
          <a:xfrm>
            <a:off x="4709902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3"/>
          <p:cNvSpPr/>
          <p:nvPr/>
        </p:nvSpPr>
        <p:spPr>
          <a:xfrm>
            <a:off x="6872540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3"/>
          <p:cNvSpPr txBox="1"/>
          <p:nvPr>
            <p:ph idx="3" type="subTitle"/>
          </p:nvPr>
        </p:nvSpPr>
        <p:spPr>
          <a:xfrm>
            <a:off x="5382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7" name="Google Shape;377;p33"/>
          <p:cNvSpPr txBox="1"/>
          <p:nvPr>
            <p:ph idx="4" type="body"/>
          </p:nvPr>
        </p:nvSpPr>
        <p:spPr>
          <a:xfrm>
            <a:off x="5382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8" name="Google Shape;378;p33"/>
          <p:cNvSpPr txBox="1"/>
          <p:nvPr>
            <p:ph idx="5" type="subTitle"/>
          </p:nvPr>
        </p:nvSpPr>
        <p:spPr>
          <a:xfrm>
            <a:off x="2700863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9" name="Google Shape;379;p33"/>
          <p:cNvSpPr txBox="1"/>
          <p:nvPr>
            <p:ph idx="6" type="body"/>
          </p:nvPr>
        </p:nvSpPr>
        <p:spPr>
          <a:xfrm>
            <a:off x="2700863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0" name="Google Shape;380;p33"/>
          <p:cNvSpPr txBox="1"/>
          <p:nvPr>
            <p:ph idx="7" type="subTitle"/>
          </p:nvPr>
        </p:nvSpPr>
        <p:spPr>
          <a:xfrm>
            <a:off x="4863500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1" name="Google Shape;381;p33"/>
          <p:cNvSpPr txBox="1"/>
          <p:nvPr>
            <p:ph idx="8" type="body"/>
          </p:nvPr>
        </p:nvSpPr>
        <p:spPr>
          <a:xfrm>
            <a:off x="4863500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2" name="Google Shape;382;p33"/>
          <p:cNvSpPr txBox="1"/>
          <p:nvPr>
            <p:ph idx="9" type="subTitle"/>
          </p:nvPr>
        </p:nvSpPr>
        <p:spPr>
          <a:xfrm>
            <a:off x="70261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3" name="Google Shape;383;p33"/>
          <p:cNvSpPr txBox="1"/>
          <p:nvPr>
            <p:ph idx="13" type="body"/>
          </p:nvPr>
        </p:nvSpPr>
        <p:spPr>
          <a:xfrm>
            <a:off x="71023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4" name="Google Shape;384;p3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onnes">
  <p:cSld name="TITLE_3_3_2_2_3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4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88" name="Google Shape;388;p3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4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1" name="Google Shape;391;p34"/>
          <p:cNvSpPr/>
          <p:nvPr/>
        </p:nvSpPr>
        <p:spPr>
          <a:xfrm>
            <a:off x="385200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/>
          <p:nvPr/>
        </p:nvSpPr>
        <p:spPr>
          <a:xfrm>
            <a:off x="3312601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"/>
          <p:cNvSpPr/>
          <p:nvPr/>
        </p:nvSpPr>
        <p:spPr>
          <a:xfrm>
            <a:off x="6240003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 txBox="1"/>
          <p:nvPr>
            <p:ph idx="3" type="subTitle"/>
          </p:nvPr>
        </p:nvSpPr>
        <p:spPr>
          <a:xfrm>
            <a:off x="550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5" name="Google Shape;395;p34"/>
          <p:cNvSpPr txBox="1"/>
          <p:nvPr>
            <p:ph idx="4" type="body"/>
          </p:nvPr>
        </p:nvSpPr>
        <p:spPr>
          <a:xfrm>
            <a:off x="550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6" name="Google Shape;396;p34"/>
          <p:cNvSpPr txBox="1"/>
          <p:nvPr>
            <p:ph idx="5" type="subTitle"/>
          </p:nvPr>
        </p:nvSpPr>
        <p:spPr>
          <a:xfrm>
            <a:off x="3453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7" name="Google Shape;397;p34"/>
          <p:cNvSpPr txBox="1"/>
          <p:nvPr>
            <p:ph idx="6" type="body"/>
          </p:nvPr>
        </p:nvSpPr>
        <p:spPr>
          <a:xfrm>
            <a:off x="3453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8" name="Google Shape;398;p34"/>
          <p:cNvSpPr txBox="1"/>
          <p:nvPr>
            <p:ph idx="7" type="subTitle"/>
          </p:nvPr>
        </p:nvSpPr>
        <p:spPr>
          <a:xfrm>
            <a:off x="63717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9" name="Google Shape;399;p34"/>
          <p:cNvSpPr txBox="1"/>
          <p:nvPr>
            <p:ph idx="8" type="body"/>
          </p:nvPr>
        </p:nvSpPr>
        <p:spPr>
          <a:xfrm>
            <a:off x="6356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0" name="Google Shape;400;p3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onnes">
  <p:cSld name="TITLE_3_3_2_2_3_4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04" name="Google Shape;404;p3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5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07" name="Google Shape;407;p35"/>
          <p:cNvSpPr/>
          <p:nvPr/>
        </p:nvSpPr>
        <p:spPr>
          <a:xfrm>
            <a:off x="384625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5"/>
          <p:cNvSpPr/>
          <p:nvPr/>
        </p:nvSpPr>
        <p:spPr>
          <a:xfrm>
            <a:off x="5021700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5"/>
          <p:cNvSpPr txBox="1"/>
          <p:nvPr>
            <p:ph idx="3" type="subTitle"/>
          </p:nvPr>
        </p:nvSpPr>
        <p:spPr>
          <a:xfrm>
            <a:off x="557575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0" name="Google Shape;410;p35"/>
          <p:cNvSpPr txBox="1"/>
          <p:nvPr>
            <p:ph idx="4" type="body"/>
          </p:nvPr>
        </p:nvSpPr>
        <p:spPr>
          <a:xfrm>
            <a:off x="557575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1" name="Google Shape;411;p35"/>
          <p:cNvSpPr txBox="1"/>
          <p:nvPr>
            <p:ph idx="5" type="subTitle"/>
          </p:nvPr>
        </p:nvSpPr>
        <p:spPr>
          <a:xfrm>
            <a:off x="5194650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2" name="Google Shape;412;p35"/>
          <p:cNvSpPr txBox="1"/>
          <p:nvPr>
            <p:ph idx="6" type="body"/>
          </p:nvPr>
        </p:nvSpPr>
        <p:spPr>
          <a:xfrm>
            <a:off x="5194650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3" name="Google Shape;413;p3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offres">
  <p:cSld name="TITLE_3_3_2_2_3_3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valeurs">
  <p:cSld name="CUSTOM_5_2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3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9" name="Google Shape;419;p37"/>
          <p:cNvGrpSpPr/>
          <p:nvPr/>
        </p:nvGrpSpPr>
        <p:grpSpPr>
          <a:xfrm>
            <a:off x="5886154" y="4058152"/>
            <a:ext cx="944400" cy="617112"/>
            <a:chOff x="5560654" y="3571327"/>
            <a:chExt cx="944400" cy="617112"/>
          </a:xfrm>
        </p:grpSpPr>
        <p:pic>
          <p:nvPicPr>
            <p:cNvPr id="420" name="Google Shape;420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59084" y="3571327"/>
              <a:ext cx="335412" cy="24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37"/>
            <p:cNvSpPr txBox="1"/>
            <p:nvPr/>
          </p:nvSpPr>
          <p:spPr>
            <a:xfrm>
              <a:off x="5560654" y="3826939"/>
              <a:ext cx="9444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latin typeface="Lato"/>
                  <a:ea typeface="Lato"/>
                  <a:cs typeface="Lato"/>
                  <a:sym typeface="Lato"/>
                </a:rPr>
                <a:t>Le sport</a:t>
              </a:r>
              <a:endParaRPr b="1"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2" name="Google Shape;422;p37"/>
          <p:cNvSpPr/>
          <p:nvPr/>
        </p:nvSpPr>
        <p:spPr>
          <a:xfrm>
            <a:off x="5596575" y="346075"/>
            <a:ext cx="32424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2502600" y="346075"/>
            <a:ext cx="28800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2750100" y="1870398"/>
            <a:ext cx="2197800" cy="29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latin typeface="Lato"/>
                <a:ea typeface="Lato"/>
                <a:cs typeface="Lato"/>
                <a:sym typeface="Lato"/>
              </a:rPr>
              <a:t>Ce guide a pour objectif d’investir les auteurs dans la conception du WP </a:t>
            </a:r>
            <a:r>
              <a:rPr lang="fr" sz="1100">
                <a:latin typeface="Lato Light"/>
                <a:ea typeface="Lato Light"/>
                <a:cs typeface="Lato Light"/>
                <a:sym typeface="Lato Light"/>
              </a:rPr>
              <a:t>à travers des règles et des étapes qui permettront d’éditer plus rapidement et sereinement les futurs WP.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100">
                <a:latin typeface="Lato Light"/>
                <a:ea typeface="Lato Light"/>
                <a:cs typeface="Lato Light"/>
                <a:sym typeface="Lato Light"/>
              </a:rPr>
              <a:t>Un confort visuel et une habitude de lecture sera enfin apporté à l’utilisateur.</a:t>
            </a:r>
            <a:endParaRPr i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5854500" y="1135289"/>
            <a:ext cx="1421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Lato"/>
                <a:ea typeface="Lato"/>
                <a:cs typeface="Lato"/>
                <a:sym typeface="Lato"/>
              </a:rPr>
              <a:t>Pour quoi?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6118875" y="1870400"/>
            <a:ext cx="2197800" cy="22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 la réflexion à l’écriture d’un livre blanc, en passant par l’édition de ce livre, les acteurs sont nombreux :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auteur</a:t>
            </a: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(s)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support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relecteurs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designer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imprimeur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2773575" y="1135289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Lato"/>
                <a:ea typeface="Lato"/>
                <a:cs typeface="Lato"/>
                <a:sym typeface="Lato"/>
              </a:rPr>
              <a:t>Pour qui?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9" name="Google Shape;4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900" y="568100"/>
            <a:ext cx="491000" cy="4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300" y="568100"/>
            <a:ext cx="450075" cy="4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 rotWithShape="1">
          <a:blip r:embed="rId5">
            <a:alphaModFix/>
          </a:blip>
          <a:srcRect b="0" l="33594" r="1663" t="0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7"/>
          <p:cNvPicPr preferRelativeResize="0"/>
          <p:nvPr/>
        </p:nvPicPr>
        <p:blipFill rotWithShape="1">
          <a:blip r:embed="rId6">
            <a:alphaModFix/>
          </a:blip>
          <a:srcRect b="49688" l="0" r="-140" t="0"/>
          <a:stretch/>
        </p:blipFill>
        <p:spPr>
          <a:xfrm>
            <a:off x="-38900" y="0"/>
            <a:ext cx="2274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valeurs 1">
  <p:cSld name="CUSTOM_5_2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38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3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38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38" name="Google Shape;438;p38"/>
          <p:cNvPicPr preferRelativeResize="0"/>
          <p:nvPr/>
        </p:nvPicPr>
        <p:blipFill rotWithShape="1">
          <a:blip r:embed="rId2">
            <a:alphaModFix/>
          </a:blip>
          <a:srcRect b="0" l="33594" r="1663" t="0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8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-15862" y="0"/>
            <a:ext cx="2274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 DevOps, Cloud &amp; services managés">
  <p:cSld name="TITLE_3_3_2_2_3_2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9"/>
          <p:cNvPicPr preferRelativeResize="0"/>
          <p:nvPr/>
        </p:nvPicPr>
        <p:blipFill rotWithShape="1">
          <a:blip r:embed="rId2">
            <a:alphaModFix/>
          </a:blip>
          <a:srcRect b="48188" l="0" r="0" t="13466"/>
          <a:stretch/>
        </p:blipFill>
        <p:spPr>
          <a:xfrm>
            <a:off x="0" y="0"/>
            <a:ext cx="9144000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9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0" y="0"/>
            <a:ext cx="9158400" cy="257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3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 DevOps, Cloud &amp; services managés 1">
  <p:cSld name="TITLE_3_3_2_2_3_2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8" name="Google Shape;448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4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4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client - Blanc 1">
  <p:cSld name="TITLE_5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475"/>
            <a:ext cx="741149" cy="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12501" l="0" r="0" t="308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33" name="Google Shape;33;p5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>
            <a:off x="385200" y="379800"/>
            <a:ext cx="2008200" cy="110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en quelques mots">
  <p:cSld name="TITLE_3_3_2_2_2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1"/>
          <p:cNvPicPr preferRelativeResize="0"/>
          <p:nvPr/>
        </p:nvPicPr>
        <p:blipFill rotWithShape="1">
          <a:blip r:embed="rId2">
            <a:alphaModFix/>
          </a:blip>
          <a:srcRect b="35783" l="0" r="0" t="20647"/>
          <a:stretch/>
        </p:blipFill>
        <p:spPr>
          <a:xfrm>
            <a:off x="1" y="0"/>
            <a:ext cx="9144000" cy="25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1"/>
          <p:cNvSpPr/>
          <p:nvPr/>
        </p:nvSpPr>
        <p:spPr>
          <a:xfrm>
            <a:off x="384625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1"/>
          <p:cNvSpPr/>
          <p:nvPr/>
        </p:nvSpPr>
        <p:spPr>
          <a:xfrm>
            <a:off x="2098499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/>
          <p:nvPr/>
        </p:nvSpPr>
        <p:spPr>
          <a:xfrm>
            <a:off x="3796652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1"/>
          <p:cNvSpPr/>
          <p:nvPr/>
        </p:nvSpPr>
        <p:spPr>
          <a:xfrm>
            <a:off x="5510526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4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4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Ippon en quelques mots.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520275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Lato"/>
                <a:ea typeface="Lato"/>
                <a:cs typeface="Lato"/>
                <a:sym typeface="Lato"/>
              </a:rPr>
              <a:t>16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ans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520275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2002 - 2018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2210500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Lato"/>
                <a:ea typeface="Lato"/>
                <a:cs typeface="Lato"/>
                <a:sym typeface="Lato"/>
              </a:rPr>
              <a:t>360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2210500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Collaborateurs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39164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Lato"/>
                <a:ea typeface="Lato"/>
                <a:cs typeface="Lato"/>
                <a:sym typeface="Lato"/>
              </a:rPr>
              <a:t>38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39164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 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56578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Lato"/>
                <a:ea typeface="Lato"/>
                <a:cs typeface="Lato"/>
                <a:sym typeface="Lato"/>
              </a:rPr>
              <a:t>48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56578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Prévisionnel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2019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41"/>
          <p:cNvSpPr/>
          <p:nvPr/>
        </p:nvSpPr>
        <p:spPr>
          <a:xfrm>
            <a:off x="7224400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1"/>
          <p:cNvSpPr txBox="1"/>
          <p:nvPr/>
        </p:nvSpPr>
        <p:spPr>
          <a:xfrm>
            <a:off x="7344262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Lato"/>
                <a:ea typeface="Lato"/>
                <a:cs typeface="Lato"/>
                <a:sym typeface="Lato"/>
              </a:rPr>
              <a:t>4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7344262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Continents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2" name="Google Shape;472;p41"/>
          <p:cNvPicPr preferRelativeResize="0"/>
          <p:nvPr/>
        </p:nvPicPr>
        <p:blipFill rotWithShape="1">
          <a:blip r:embed="rId3">
            <a:alphaModFix/>
          </a:blip>
          <a:srcRect b="337" l="0" r="0" t="327"/>
          <a:stretch/>
        </p:blipFill>
        <p:spPr>
          <a:xfrm>
            <a:off x="1015225" y="2549709"/>
            <a:ext cx="338200" cy="35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1"/>
          <p:cNvPicPr preferRelativeResize="0"/>
          <p:nvPr/>
        </p:nvPicPr>
        <p:blipFill rotWithShape="1">
          <a:blip r:embed="rId4">
            <a:alphaModFix/>
          </a:blip>
          <a:srcRect b="0" l="99" r="89" t="0"/>
          <a:stretch/>
        </p:blipFill>
        <p:spPr>
          <a:xfrm>
            <a:off x="4442263" y="2561175"/>
            <a:ext cx="292301" cy="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1"/>
          <p:cNvPicPr preferRelativeResize="0"/>
          <p:nvPr/>
        </p:nvPicPr>
        <p:blipFill rotWithShape="1">
          <a:blip r:embed="rId5">
            <a:alphaModFix/>
          </a:blip>
          <a:srcRect b="738" l="0" r="0" t="729"/>
          <a:stretch/>
        </p:blipFill>
        <p:spPr>
          <a:xfrm>
            <a:off x="6125333" y="2565613"/>
            <a:ext cx="338200" cy="33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4275" y="2565613"/>
            <a:ext cx="338200" cy="3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1"/>
          <p:cNvPicPr preferRelativeResize="0"/>
          <p:nvPr/>
        </p:nvPicPr>
        <p:blipFill rotWithShape="1">
          <a:blip r:embed="rId7">
            <a:alphaModFix/>
          </a:blip>
          <a:srcRect b="49" l="0" r="0" t="49"/>
          <a:stretch/>
        </p:blipFill>
        <p:spPr>
          <a:xfrm>
            <a:off x="2669112" y="2599353"/>
            <a:ext cx="410850" cy="30892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1"/>
          <p:cNvSpPr txBox="1"/>
          <p:nvPr/>
        </p:nvSpPr>
        <p:spPr>
          <a:xfrm>
            <a:off x="294500" y="870375"/>
            <a:ext cx="8217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Cabinet de conseil </a:t>
            </a:r>
            <a:r>
              <a:rPr lang="fr" sz="2400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Digital · Cloud · Data</a:t>
            </a:r>
            <a:endParaRPr sz="18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Nous croyons en nos équipes pour donner du sens et toute son essence à la technologie.</a:t>
            </a:r>
            <a:endParaRPr sz="12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478" name="Google Shape;478;p4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 data">
  <p:cSld name="TITLE_3_3_2_2_2_3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tre offre design">
  <p:cSld name="TITLE_3_3_2_2_2_2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3"/>
          <p:cNvPicPr preferRelativeResize="0"/>
          <p:nvPr/>
        </p:nvPicPr>
        <p:blipFill rotWithShape="1">
          <a:blip r:embed="rId2">
            <a:alphaModFix/>
          </a:blip>
          <a:srcRect b="21541" l="0" r="0" t="39833"/>
          <a:stretch/>
        </p:blipFill>
        <p:spPr>
          <a:xfrm>
            <a:off x="4050" y="10450"/>
            <a:ext cx="9139955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3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0" y="5225"/>
            <a:ext cx="9156750" cy="258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4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4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4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Conseil du coach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7" name="Google Shape;487;p43"/>
          <p:cNvSpPr txBox="1"/>
          <p:nvPr/>
        </p:nvSpPr>
        <p:spPr>
          <a:xfrm>
            <a:off x="308300" y="529750"/>
            <a:ext cx="82173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5 phases </a:t>
            </a:r>
            <a:endParaRPr i="1" sz="1200">
              <a:solidFill>
                <a:srgbClr val="F954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4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overy to Delivery 1 1">
  <p:cSld name="TITLE_3_3_2_2_2_1_2_1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/>
          <p:nvPr/>
        </p:nvSpPr>
        <p:spPr>
          <a:xfrm>
            <a:off x="2289375" y="-11200"/>
            <a:ext cx="68547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4"/>
          <p:cNvSpPr/>
          <p:nvPr/>
        </p:nvSpPr>
        <p:spPr>
          <a:xfrm>
            <a:off x="6793792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4"/>
          <p:cNvSpPr/>
          <p:nvPr/>
        </p:nvSpPr>
        <p:spPr>
          <a:xfrm>
            <a:off x="4089285" y="536175"/>
            <a:ext cx="4026300" cy="3975900"/>
          </a:xfrm>
          <a:prstGeom prst="ellipse">
            <a:avLst/>
          </a:prstGeom>
          <a:noFill/>
          <a:ln cap="flat" cmpd="sng" w="9525">
            <a:solidFill>
              <a:srgbClr val="F9545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sp>
        <p:nvSpPr>
          <p:cNvPr id="493" name="Google Shape;493;p44"/>
          <p:cNvSpPr/>
          <p:nvPr/>
        </p:nvSpPr>
        <p:spPr>
          <a:xfrm>
            <a:off x="3739800" y="2966264"/>
            <a:ext cx="1054800" cy="8478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4"/>
          <p:cNvSpPr/>
          <p:nvPr/>
        </p:nvSpPr>
        <p:spPr>
          <a:xfrm>
            <a:off x="7482075" y="1772500"/>
            <a:ext cx="1000200" cy="865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3632950" y="1691172"/>
            <a:ext cx="1054800" cy="94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/>
          <p:nvPr/>
        </p:nvSpPr>
        <p:spPr>
          <a:xfrm>
            <a:off x="4916300" y="5361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"/>
          <p:cNvSpPr/>
          <p:nvPr/>
        </p:nvSpPr>
        <p:spPr>
          <a:xfrm>
            <a:off x="5002367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"/>
          <p:cNvSpPr txBox="1"/>
          <p:nvPr/>
        </p:nvSpPr>
        <p:spPr>
          <a:xfrm>
            <a:off x="6391638" y="832740"/>
            <a:ext cx="1262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Approche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centric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4"/>
          <p:cNvSpPr/>
          <p:nvPr/>
        </p:nvSpPr>
        <p:spPr>
          <a:xfrm>
            <a:off x="5413650" y="3865475"/>
            <a:ext cx="15213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8478" y="1804066"/>
            <a:ext cx="410850" cy="4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4"/>
          <p:cNvSpPr/>
          <p:nvPr/>
        </p:nvSpPr>
        <p:spPr>
          <a:xfrm>
            <a:off x="7318650" y="2951084"/>
            <a:ext cx="12621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4"/>
          <p:cNvSpPr txBox="1"/>
          <p:nvPr/>
        </p:nvSpPr>
        <p:spPr>
          <a:xfrm>
            <a:off x="7366350" y="2180440"/>
            <a:ext cx="1295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Co-construction Agile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3" name="Google Shape;503;p44"/>
          <p:cNvPicPr preferRelativeResize="0"/>
          <p:nvPr/>
        </p:nvPicPr>
        <p:blipFill rotWithShape="1">
          <a:blip r:embed="rId3">
            <a:alphaModFix/>
          </a:blip>
          <a:srcRect b="495" l="0" r="0" t="504"/>
          <a:stretch/>
        </p:blipFill>
        <p:spPr>
          <a:xfrm>
            <a:off x="6041263" y="4412987"/>
            <a:ext cx="348900" cy="2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4"/>
          <p:cNvSpPr txBox="1"/>
          <p:nvPr/>
        </p:nvSpPr>
        <p:spPr>
          <a:xfrm>
            <a:off x="5387263" y="3864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Développement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logiciel industrialisé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7137738" y="341862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Architectures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évolutives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3437550" y="343767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valorisées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7" name="Google Shape;50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3446" y="3131185"/>
            <a:ext cx="292138" cy="27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4"/>
          <p:cNvPicPr preferRelativeResize="0"/>
          <p:nvPr/>
        </p:nvPicPr>
        <p:blipFill rotWithShape="1">
          <a:blip r:embed="rId5">
            <a:alphaModFix/>
          </a:blip>
          <a:srcRect b="0" l="816" r="826" t="0"/>
          <a:stretch/>
        </p:blipFill>
        <p:spPr>
          <a:xfrm>
            <a:off x="3978013" y="1772497"/>
            <a:ext cx="408175" cy="32654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/>
          <p:nvPr/>
        </p:nvSpPr>
        <p:spPr>
          <a:xfrm>
            <a:off x="4342675" y="755250"/>
            <a:ext cx="1847700" cy="547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"/>
          <p:cNvSpPr txBox="1"/>
          <p:nvPr/>
        </p:nvSpPr>
        <p:spPr>
          <a:xfrm>
            <a:off x="3348400" y="2101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Infrastructures bien managées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4418775" y="80455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Vision claire et partagée de votre stratégie digitale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" name="Google Shape;512;p44"/>
          <p:cNvPicPr preferRelativeResize="0"/>
          <p:nvPr/>
        </p:nvPicPr>
        <p:blipFill rotWithShape="1">
          <a:blip r:embed="rId6">
            <a:alphaModFix/>
          </a:blip>
          <a:srcRect b="406" l="0" r="0" t="396"/>
          <a:stretch/>
        </p:blipFill>
        <p:spPr>
          <a:xfrm>
            <a:off x="5074163" y="547101"/>
            <a:ext cx="313125" cy="250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4"/>
          <p:cNvCxnSpPr/>
          <p:nvPr/>
        </p:nvCxnSpPr>
        <p:spPr>
          <a:xfrm flipH="1" rot="10800000">
            <a:off x="4316625" y="1315025"/>
            <a:ext cx="189000" cy="2736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4" name="Google Shape;514;p44"/>
          <p:cNvSpPr/>
          <p:nvPr/>
        </p:nvSpPr>
        <p:spPr>
          <a:xfrm>
            <a:off x="673450" y="841350"/>
            <a:ext cx="25338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4"/>
          <p:cNvSpPr txBox="1"/>
          <p:nvPr/>
        </p:nvSpPr>
        <p:spPr>
          <a:xfrm>
            <a:off x="978250" y="2074775"/>
            <a:ext cx="1924200" cy="21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Innover </a:t>
            </a: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&amp;</a:t>
            </a: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optimiser votre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9171E"/>
                </a:solidFill>
                <a:latin typeface="Lato"/>
                <a:ea typeface="Lato"/>
                <a:cs typeface="Lato"/>
                <a:sym typeface="Lato"/>
              </a:rPr>
              <a:t>TIME TO MARKET</a:t>
            </a:r>
            <a:endParaRPr b="1" sz="1800">
              <a:solidFill>
                <a:srgbClr val="1917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978254" y="1374750"/>
            <a:ext cx="1924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Discovery </a:t>
            </a:r>
            <a:endParaRPr b="1">
              <a:solidFill>
                <a:srgbClr val="19171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Delivery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17" name="Google Shape;517;p44"/>
          <p:cNvCxnSpPr/>
          <p:nvPr/>
        </p:nvCxnSpPr>
        <p:spPr>
          <a:xfrm>
            <a:off x="1068371" y="1383471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1917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4"/>
          <p:cNvCxnSpPr/>
          <p:nvPr/>
        </p:nvCxnSpPr>
        <p:spPr>
          <a:xfrm>
            <a:off x="1328219" y="1383471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4"/>
          <p:cNvSpPr/>
          <p:nvPr/>
        </p:nvSpPr>
        <p:spPr>
          <a:xfrm>
            <a:off x="6737550" y="6123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6126" y="491117"/>
            <a:ext cx="313100" cy="32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5238" y="3131168"/>
            <a:ext cx="348900" cy="31051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4"/>
          <p:cNvSpPr/>
          <p:nvPr/>
        </p:nvSpPr>
        <p:spPr>
          <a:xfrm>
            <a:off x="5006300" y="1441743"/>
            <a:ext cx="2192100" cy="2164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sp>
        <p:nvSpPr>
          <p:cNvPr id="523" name="Google Shape;523;p44"/>
          <p:cNvSpPr/>
          <p:nvPr/>
        </p:nvSpPr>
        <p:spPr>
          <a:xfrm>
            <a:off x="5073236" y="1507844"/>
            <a:ext cx="2058600" cy="2032800"/>
          </a:xfrm>
          <a:prstGeom prst="ellipse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cxnSp>
        <p:nvCxnSpPr>
          <p:cNvPr id="524" name="Google Shape;524;p44"/>
          <p:cNvCxnSpPr/>
          <p:nvPr/>
        </p:nvCxnSpPr>
        <p:spPr>
          <a:xfrm flipH="1">
            <a:off x="7122629" y="4056196"/>
            <a:ext cx="273600" cy="1890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5" name="Google Shape;525;p4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éveloppement de logiciels">
  <p:cSld name="TITLE_3_3_2_2_2_1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4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4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45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 développement de logiciels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1" name="Google Shape;531;p45"/>
          <p:cNvSpPr/>
          <p:nvPr/>
        </p:nvSpPr>
        <p:spPr>
          <a:xfrm>
            <a:off x="5192725" y="816025"/>
            <a:ext cx="35982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5"/>
          <p:cNvSpPr/>
          <p:nvPr/>
        </p:nvSpPr>
        <p:spPr>
          <a:xfrm>
            <a:off x="294500" y="816025"/>
            <a:ext cx="46719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1894700" y="938575"/>
            <a:ext cx="2802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 développements d’applications web complexes, performantes et critiques avec pour fondamentaux.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45"/>
          <p:cNvSpPr txBox="1"/>
          <p:nvPr/>
        </p:nvSpPr>
        <p:spPr>
          <a:xfrm>
            <a:off x="675500" y="97185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Playfair Display"/>
                <a:ea typeface="Playfair Display"/>
                <a:cs typeface="Playfair Display"/>
                <a:sym typeface="Playfair Display"/>
              </a:rPr>
              <a:t>Avec 16 ans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d’expertise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35" name="Google Shape;535;p45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760838" y="1898476"/>
            <a:ext cx="309221" cy="3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/>
          <p:nvPr/>
        </p:nvSpPr>
        <p:spPr>
          <a:xfrm>
            <a:off x="649021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Ecosystème Java / OpenSource à l’état de l’art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 rotWithShape="1">
          <a:blip r:embed="rId3">
            <a:alphaModFix/>
          </a:blip>
          <a:srcRect b="0" l="149" r="159" t="0"/>
          <a:stretch/>
        </p:blipFill>
        <p:spPr>
          <a:xfrm>
            <a:off x="3748326" y="1898476"/>
            <a:ext cx="348900" cy="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 rotWithShape="1">
          <a:blip r:embed="rId4">
            <a:alphaModFix/>
          </a:blip>
          <a:srcRect b="1371" l="0" r="0" t="1371"/>
          <a:stretch/>
        </p:blipFill>
        <p:spPr>
          <a:xfrm>
            <a:off x="2241238" y="1918926"/>
            <a:ext cx="435075" cy="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5"/>
          <p:cNvSpPr txBox="1"/>
          <p:nvPr/>
        </p:nvSpPr>
        <p:spPr>
          <a:xfrm>
            <a:off x="2157860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 Business / Dév. : Scrum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45"/>
          <p:cNvSpPr txBox="1"/>
          <p:nvPr/>
        </p:nvSpPr>
        <p:spPr>
          <a:xfrm>
            <a:off x="3640247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Dév. / Exploitation : Devops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1" name="Google Shape;541;p45"/>
          <p:cNvPicPr preferRelativeResize="0"/>
          <p:nvPr/>
        </p:nvPicPr>
        <p:blipFill rotWithShape="1">
          <a:blip r:embed="rId5">
            <a:alphaModFix/>
          </a:blip>
          <a:srcRect b="495" l="0" r="0" t="504"/>
          <a:stretch/>
        </p:blipFill>
        <p:spPr>
          <a:xfrm>
            <a:off x="764438" y="3321325"/>
            <a:ext cx="348900" cy="2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5"/>
          <p:cNvPicPr preferRelativeResize="0"/>
          <p:nvPr/>
        </p:nvPicPr>
        <p:blipFill rotWithShape="1">
          <a:blip r:embed="rId6">
            <a:alphaModFix/>
          </a:blip>
          <a:srcRect b="377" l="0" r="0" t="367"/>
          <a:stretch/>
        </p:blipFill>
        <p:spPr>
          <a:xfrm>
            <a:off x="2284338" y="3314425"/>
            <a:ext cx="348900" cy="2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5"/>
          <p:cNvSpPr txBox="1"/>
          <p:nvPr/>
        </p:nvSpPr>
        <p:spPr>
          <a:xfrm>
            <a:off x="649021" y="3649676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Industrialisation jusqu’au continuous delivery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5"/>
          <p:cNvSpPr txBox="1"/>
          <p:nvPr/>
        </p:nvSpPr>
        <p:spPr>
          <a:xfrm>
            <a:off x="2157849" y="3649675"/>
            <a:ext cx="1383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Pilotage temps réel des KPIs : qualité, avancement, vélocité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5497525" y="96740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Playfair Display"/>
                <a:ea typeface="Playfair Display"/>
                <a:cs typeface="Playfair Display"/>
                <a:sym typeface="Playfair Display"/>
              </a:rPr>
              <a:t>Un projet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chez Ippon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46" name="Google Shape;546;p45"/>
          <p:cNvPicPr preferRelativeResize="0"/>
          <p:nvPr/>
        </p:nvPicPr>
        <p:blipFill rotWithShape="1">
          <a:blip r:embed="rId7">
            <a:alphaModFix/>
          </a:blip>
          <a:srcRect b="0" l="209" r="219" t="0"/>
          <a:stretch/>
        </p:blipFill>
        <p:spPr>
          <a:xfrm>
            <a:off x="6631323" y="1939933"/>
            <a:ext cx="348900" cy="33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5"/>
          <p:cNvPicPr preferRelativeResize="0"/>
          <p:nvPr/>
        </p:nvPicPr>
        <p:blipFill rotWithShape="1">
          <a:blip r:embed="rId8">
            <a:alphaModFix/>
          </a:blip>
          <a:srcRect b="49" l="0" r="0" t="49"/>
          <a:stretch/>
        </p:blipFill>
        <p:spPr>
          <a:xfrm>
            <a:off x="7907623" y="1934220"/>
            <a:ext cx="348900" cy="3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5"/>
          <p:cNvPicPr preferRelativeResize="0"/>
          <p:nvPr/>
        </p:nvPicPr>
        <p:blipFill rotWithShape="1">
          <a:blip r:embed="rId9">
            <a:alphaModFix/>
          </a:blip>
          <a:srcRect b="0" l="169" r="169" t="0"/>
          <a:stretch/>
        </p:blipFill>
        <p:spPr>
          <a:xfrm>
            <a:off x="5615613" y="1934650"/>
            <a:ext cx="226784" cy="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5"/>
          <p:cNvSpPr txBox="1"/>
          <p:nvPr/>
        </p:nvSpPr>
        <p:spPr>
          <a:xfrm>
            <a:off x="5484253" y="2406475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30 000 j.h de développement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 2017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6545428" y="2408563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Équipes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30 consultants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45"/>
          <p:cNvSpPr txBox="1"/>
          <p:nvPr/>
        </p:nvSpPr>
        <p:spPr>
          <a:xfrm>
            <a:off x="7813525" y="2402850"/>
            <a:ext cx="9774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Projets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24 mois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5497525" y="3701575"/>
            <a:ext cx="14823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Des approches</a:t>
            </a:r>
            <a:endParaRPr i="1"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capacitaires &amp; forfaitaires</a:t>
            </a: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3" name="Google Shape;553;p45"/>
          <p:cNvSpPr txBox="1"/>
          <p:nvPr/>
        </p:nvSpPr>
        <p:spPr>
          <a:xfrm>
            <a:off x="6980225" y="3701575"/>
            <a:ext cx="170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De l’innovation</a:t>
            </a:r>
            <a:r>
              <a:rPr lang="fr" sz="12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i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en </a:t>
            </a:r>
            <a:r>
              <a:rPr b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prototypages rapides &amp; Lean Startup</a:t>
            </a: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54" name="Google Shape;554;p45"/>
          <p:cNvCxnSpPr/>
          <p:nvPr/>
        </p:nvCxnSpPr>
        <p:spPr>
          <a:xfrm>
            <a:off x="5198674" y="3406925"/>
            <a:ext cx="3585000" cy="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tre approche">
  <p:cSld name="TITLE_3_3_2_2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4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4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0" name="Google Shape;560;p46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1" name="Google Shape;561;p46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2" name="Google Shape;562;p46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b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6618050" y="3351800"/>
            <a:ext cx="23427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Rédaction du backlog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Partage de la vision produit avec l’équipe de réalisation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Finalisation des maquettes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Initialisation de la stack technique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28434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30630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67" name="Google Shape;567;p46"/>
          <p:cNvSpPr txBox="1"/>
          <p:nvPr/>
        </p:nvSpPr>
        <p:spPr>
          <a:xfrm>
            <a:off x="28434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8" name="Google Shape;568;p46"/>
          <p:cNvCxnSpPr/>
          <p:nvPr/>
        </p:nvCxnSpPr>
        <p:spPr>
          <a:xfrm>
            <a:off x="3085232" y="249417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46"/>
          <p:cNvCxnSpPr/>
          <p:nvPr/>
        </p:nvCxnSpPr>
        <p:spPr>
          <a:xfrm>
            <a:off x="3314376" y="249417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46"/>
          <p:cNvSpPr/>
          <p:nvPr/>
        </p:nvSpPr>
        <p:spPr>
          <a:xfrm>
            <a:off x="4905825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1" name="Google Shape;571;p46"/>
          <p:cNvSpPr txBox="1"/>
          <p:nvPr/>
        </p:nvSpPr>
        <p:spPr>
          <a:xfrm>
            <a:off x="5162474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72" name="Google Shape;572;p46"/>
          <p:cNvSpPr txBox="1"/>
          <p:nvPr/>
        </p:nvSpPr>
        <p:spPr>
          <a:xfrm>
            <a:off x="4905825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73" name="Google Shape;573;p46"/>
          <p:cNvCxnSpPr/>
          <p:nvPr/>
        </p:nvCxnSpPr>
        <p:spPr>
          <a:xfrm>
            <a:off x="5223857" y="2473235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46"/>
          <p:cNvCxnSpPr/>
          <p:nvPr/>
        </p:nvCxnSpPr>
        <p:spPr>
          <a:xfrm>
            <a:off x="5453001" y="2473235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46"/>
          <p:cNvSpPr/>
          <p:nvPr/>
        </p:nvSpPr>
        <p:spPr>
          <a:xfrm>
            <a:off x="6930638" y="2000228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6" name="Google Shape;576;p46"/>
          <p:cNvSpPr txBox="1"/>
          <p:nvPr/>
        </p:nvSpPr>
        <p:spPr>
          <a:xfrm>
            <a:off x="7187286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4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6930775" y="2554925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Initialisation du delivery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78" name="Google Shape;578;p46"/>
          <p:cNvCxnSpPr/>
          <p:nvPr/>
        </p:nvCxnSpPr>
        <p:spPr>
          <a:xfrm>
            <a:off x="7134107" y="246786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46"/>
          <p:cNvCxnSpPr/>
          <p:nvPr/>
        </p:nvCxnSpPr>
        <p:spPr>
          <a:xfrm>
            <a:off x="7363251" y="246786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46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46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46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583" name="Google Shape;583;p46"/>
          <p:cNvCxnSpPr/>
          <p:nvPr/>
        </p:nvCxnSpPr>
        <p:spPr>
          <a:xfrm>
            <a:off x="6588095" y="1306425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sp>
        <p:nvSpPr>
          <p:cNvPr id="584" name="Google Shape;584;p46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46"/>
          <p:cNvSpPr txBox="1"/>
          <p:nvPr/>
        </p:nvSpPr>
        <p:spPr>
          <a:xfrm>
            <a:off x="61732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6" name="Google Shape;586;p46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cap="flat" cmpd="sng" w="9525">
            <a:solidFill>
              <a:srgbClr val="F065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46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46"/>
          <p:cNvSpPr txBox="1"/>
          <p:nvPr/>
        </p:nvSpPr>
        <p:spPr>
          <a:xfrm>
            <a:off x="2475275" y="3368700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46"/>
          <p:cNvSpPr txBox="1"/>
          <p:nvPr/>
        </p:nvSpPr>
        <p:spPr>
          <a:xfrm>
            <a:off x="4496448" y="33573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46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6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6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6"/>
          <p:cNvSpPr/>
          <p:nvPr/>
        </p:nvSpPr>
        <p:spPr>
          <a:xfrm rot="5400000">
            <a:off x="3159537" y="1148993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6"/>
          <p:cNvSpPr/>
          <p:nvPr/>
        </p:nvSpPr>
        <p:spPr>
          <a:xfrm rot="-5400000">
            <a:off x="3315837" y="1145259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6"/>
          <p:cNvSpPr/>
          <p:nvPr/>
        </p:nvSpPr>
        <p:spPr>
          <a:xfrm rot="5400000">
            <a:off x="3472005" y="1147095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6"/>
          <p:cNvSpPr/>
          <p:nvPr/>
        </p:nvSpPr>
        <p:spPr>
          <a:xfrm rot="5400000">
            <a:off x="5229962" y="1151818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6"/>
          <p:cNvSpPr/>
          <p:nvPr/>
        </p:nvSpPr>
        <p:spPr>
          <a:xfrm rot="-5400000">
            <a:off x="5386262" y="1148084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6"/>
          <p:cNvSpPr/>
          <p:nvPr/>
        </p:nvSpPr>
        <p:spPr>
          <a:xfrm rot="5400000">
            <a:off x="5542430" y="1149920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6"/>
          <p:cNvSpPr/>
          <p:nvPr/>
        </p:nvSpPr>
        <p:spPr>
          <a:xfrm rot="5400000">
            <a:off x="7148112" y="1219568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 rot="-5400000">
            <a:off x="7304412" y="1215834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 rot="5400000">
            <a:off x="7460580" y="1217670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/>
          <p:nvPr/>
        </p:nvSpPr>
        <p:spPr>
          <a:xfrm rot="-5400000">
            <a:off x="7616880" y="1213936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tre approche 1">
  <p:cSld name="TITLE_3_3_2_2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6" name="Google Shape;606;p4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4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4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9" name="Google Shape;609;p47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0" name="Google Shape;610;p47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11" name="Google Shape;611;p47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b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12" name="Google Shape;612;p47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47"/>
          <p:cNvSpPr txBox="1"/>
          <p:nvPr/>
        </p:nvSpPr>
        <p:spPr>
          <a:xfrm>
            <a:off x="3376800" y="3346725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4" name="Google Shape;614;p47"/>
          <p:cNvSpPr txBox="1"/>
          <p:nvPr/>
        </p:nvSpPr>
        <p:spPr>
          <a:xfrm>
            <a:off x="6273873" y="3329025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47"/>
          <p:cNvSpPr/>
          <p:nvPr/>
        </p:nvSpPr>
        <p:spPr>
          <a:xfrm>
            <a:off x="37578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6" name="Google Shape;616;p47"/>
          <p:cNvSpPr txBox="1"/>
          <p:nvPr/>
        </p:nvSpPr>
        <p:spPr>
          <a:xfrm>
            <a:off x="39774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37578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18" name="Google Shape;618;p47"/>
          <p:cNvCxnSpPr/>
          <p:nvPr/>
        </p:nvCxnSpPr>
        <p:spPr>
          <a:xfrm>
            <a:off x="3999632" y="249417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47"/>
          <p:cNvCxnSpPr/>
          <p:nvPr/>
        </p:nvCxnSpPr>
        <p:spPr>
          <a:xfrm>
            <a:off x="4228776" y="249417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47"/>
          <p:cNvSpPr/>
          <p:nvPr/>
        </p:nvSpPr>
        <p:spPr>
          <a:xfrm>
            <a:off x="6682573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6939222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22" name="Google Shape;622;p47"/>
          <p:cNvSpPr txBox="1"/>
          <p:nvPr/>
        </p:nvSpPr>
        <p:spPr>
          <a:xfrm>
            <a:off x="6682573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23" name="Google Shape;623;p47"/>
          <p:cNvCxnSpPr/>
          <p:nvPr/>
        </p:nvCxnSpPr>
        <p:spPr>
          <a:xfrm>
            <a:off x="7000605" y="2473235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47"/>
          <p:cNvCxnSpPr/>
          <p:nvPr/>
        </p:nvCxnSpPr>
        <p:spPr>
          <a:xfrm>
            <a:off x="7229749" y="2473235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47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47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47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628" name="Google Shape;628;p47"/>
          <p:cNvCxnSpPr/>
          <p:nvPr/>
        </p:nvCxnSpPr>
        <p:spPr>
          <a:xfrm>
            <a:off x="8645495" y="1306425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sp>
        <p:nvSpPr>
          <p:cNvPr id="629" name="Google Shape;629;p47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47"/>
          <p:cNvSpPr txBox="1"/>
          <p:nvPr/>
        </p:nvSpPr>
        <p:spPr>
          <a:xfrm>
            <a:off x="81544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1" name="Google Shape;631;p47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cap="flat" cmpd="sng" w="9525">
            <a:solidFill>
              <a:srgbClr val="F065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47"/>
          <p:cNvSpPr txBox="1"/>
          <p:nvPr/>
        </p:nvSpPr>
        <p:spPr>
          <a:xfrm>
            <a:off x="1713075" y="189750"/>
            <a:ext cx="19389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3" name="Google Shape;633;p47"/>
          <p:cNvSpPr txBox="1"/>
          <p:nvPr/>
        </p:nvSpPr>
        <p:spPr>
          <a:xfrm>
            <a:off x="3880050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4" name="Google Shape;634;p47"/>
          <p:cNvSpPr txBox="1"/>
          <p:nvPr/>
        </p:nvSpPr>
        <p:spPr>
          <a:xfrm>
            <a:off x="5834525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5" name="Google Shape;635;p47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7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7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7"/>
          <p:cNvSpPr/>
          <p:nvPr/>
        </p:nvSpPr>
        <p:spPr>
          <a:xfrm rot="5400000">
            <a:off x="4073937" y="1148993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7"/>
          <p:cNvSpPr/>
          <p:nvPr/>
        </p:nvSpPr>
        <p:spPr>
          <a:xfrm rot="-5400000">
            <a:off x="4230237" y="1145259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7"/>
          <p:cNvSpPr/>
          <p:nvPr/>
        </p:nvSpPr>
        <p:spPr>
          <a:xfrm rot="5400000">
            <a:off x="4386405" y="1147095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7"/>
          <p:cNvSpPr/>
          <p:nvPr/>
        </p:nvSpPr>
        <p:spPr>
          <a:xfrm rot="5400000">
            <a:off x="7058762" y="1151818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7"/>
          <p:cNvSpPr/>
          <p:nvPr/>
        </p:nvSpPr>
        <p:spPr>
          <a:xfrm rot="-5400000">
            <a:off x="7215062" y="1148084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7"/>
          <p:cNvSpPr/>
          <p:nvPr/>
        </p:nvSpPr>
        <p:spPr>
          <a:xfrm rot="5400000">
            <a:off x="7371230" y="1149920"/>
            <a:ext cx="3033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1">
  <p:cSld name="CUSTOM_8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ops, cloud &amp; services managés">
  <p:cSld name="CUSTOM_3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8" name="Google Shape;648;p4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4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0" name="Google Shape;650;p49"/>
          <p:cNvPicPr preferRelativeResize="0"/>
          <p:nvPr/>
        </p:nvPicPr>
        <p:blipFill rotWithShape="1">
          <a:blip r:embed="rId2">
            <a:alphaModFix/>
          </a:blip>
          <a:srcRect b="0" l="26850" r="19394" t="0"/>
          <a:stretch/>
        </p:blipFill>
        <p:spPr>
          <a:xfrm>
            <a:off x="4930650" y="0"/>
            <a:ext cx="421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9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4930650" y="0"/>
            <a:ext cx="4213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9"/>
          <p:cNvSpPr/>
          <p:nvPr/>
        </p:nvSpPr>
        <p:spPr>
          <a:xfrm>
            <a:off x="3291600" y="1143975"/>
            <a:ext cx="3479100" cy="3439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9"/>
          <p:cNvSpPr/>
          <p:nvPr/>
        </p:nvSpPr>
        <p:spPr>
          <a:xfrm rot="1415218">
            <a:off x="530436" y="774212"/>
            <a:ext cx="2903872" cy="1335111"/>
          </a:xfrm>
          <a:custGeom>
            <a:rect b="b" l="l" r="r" t="t"/>
            <a:pathLst>
              <a:path extrusionOk="0" h="48933" w="93255">
                <a:moveTo>
                  <a:pt x="403" y="24126"/>
                </a:moveTo>
                <a:cubicBezTo>
                  <a:pt x="403" y="27186"/>
                  <a:pt x="-402" y="30353"/>
                  <a:pt x="403" y="33305"/>
                </a:cubicBezTo>
                <a:cubicBezTo>
                  <a:pt x="2236" y="40027"/>
                  <a:pt x="10063" y="45322"/>
                  <a:pt x="16996" y="46015"/>
                </a:cubicBezTo>
                <a:cubicBezTo>
                  <a:pt x="28704" y="47186"/>
                  <a:pt x="53412" y="38099"/>
                  <a:pt x="47358" y="28009"/>
                </a:cubicBezTo>
                <a:cubicBezTo>
                  <a:pt x="45078" y="24209"/>
                  <a:pt x="38260" y="23557"/>
                  <a:pt x="34296" y="25538"/>
                </a:cubicBezTo>
                <a:cubicBezTo>
                  <a:pt x="30201" y="27584"/>
                  <a:pt x="28200" y="34418"/>
                  <a:pt x="30059" y="38601"/>
                </a:cubicBezTo>
                <a:cubicBezTo>
                  <a:pt x="33596" y="46559"/>
                  <a:pt x="47525" y="51903"/>
                  <a:pt x="54772" y="47074"/>
                </a:cubicBezTo>
                <a:cubicBezTo>
                  <a:pt x="57957" y="44951"/>
                  <a:pt x="61470" y="42508"/>
                  <a:pt x="62893" y="38954"/>
                </a:cubicBezTo>
                <a:cubicBezTo>
                  <a:pt x="65728" y="31878"/>
                  <a:pt x="63015" y="23178"/>
                  <a:pt x="66423" y="16359"/>
                </a:cubicBezTo>
                <a:cubicBezTo>
                  <a:pt x="71017" y="7167"/>
                  <a:pt x="84063" y="-3419"/>
                  <a:pt x="93255" y="1177"/>
                </a:cubicBezTo>
              </a:path>
            </a:pathLst>
          </a:custGeom>
          <a:noFill/>
          <a:ln cap="flat" cmpd="sng" w="19050">
            <a:solidFill>
              <a:srgbClr val="F95454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654" name="Google Shape;654;p4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">
  <p:cSld name="TITLE_2_3_2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675" y="867026"/>
            <a:ext cx="8552651" cy="19696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95250">
              <a:srgbClr val="000000">
                <a:alpha val="20000"/>
              </a:srgbClr>
            </a:outerShdw>
          </a:effectLst>
        </p:spPr>
      </p:pic>
      <p:cxnSp>
        <p:nvCxnSpPr>
          <p:cNvPr id="657" name="Google Shape;657;p5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5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50"/>
          <p:cNvSpPr txBox="1"/>
          <p:nvPr/>
        </p:nvSpPr>
        <p:spPr>
          <a:xfrm>
            <a:off x="852175" y="1657575"/>
            <a:ext cx="84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0" name="Google Shape;660;p50"/>
          <p:cNvSpPr txBox="1"/>
          <p:nvPr/>
        </p:nvSpPr>
        <p:spPr>
          <a:xfrm>
            <a:off x="23726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1" name="Google Shape;661;p50"/>
          <p:cNvSpPr txBox="1"/>
          <p:nvPr/>
        </p:nvSpPr>
        <p:spPr>
          <a:xfrm>
            <a:off x="39725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2" name="Google Shape;662;p50"/>
          <p:cNvSpPr txBox="1"/>
          <p:nvPr/>
        </p:nvSpPr>
        <p:spPr>
          <a:xfrm>
            <a:off x="56342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3" name="Google Shape;663;p50"/>
          <p:cNvSpPr txBox="1"/>
          <p:nvPr/>
        </p:nvSpPr>
        <p:spPr>
          <a:xfrm>
            <a:off x="72959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4" name="Google Shape;664;p50"/>
          <p:cNvSpPr txBox="1"/>
          <p:nvPr/>
        </p:nvSpPr>
        <p:spPr>
          <a:xfrm>
            <a:off x="62492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p50"/>
          <p:cNvSpPr txBox="1"/>
          <p:nvPr/>
        </p:nvSpPr>
        <p:spPr>
          <a:xfrm>
            <a:off x="62492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50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7" name="Google Shape;667;p5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50"/>
          <p:cNvSpPr txBox="1"/>
          <p:nvPr/>
        </p:nvSpPr>
        <p:spPr>
          <a:xfrm>
            <a:off x="224447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50"/>
          <p:cNvSpPr txBox="1"/>
          <p:nvPr/>
        </p:nvSpPr>
        <p:spPr>
          <a:xfrm>
            <a:off x="224447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50"/>
          <p:cNvSpPr txBox="1"/>
          <p:nvPr/>
        </p:nvSpPr>
        <p:spPr>
          <a:xfrm>
            <a:off x="39787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50"/>
          <p:cNvSpPr txBox="1"/>
          <p:nvPr/>
        </p:nvSpPr>
        <p:spPr>
          <a:xfrm>
            <a:off x="39787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50"/>
          <p:cNvSpPr txBox="1"/>
          <p:nvPr/>
        </p:nvSpPr>
        <p:spPr>
          <a:xfrm>
            <a:off x="570575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50"/>
          <p:cNvSpPr txBox="1"/>
          <p:nvPr/>
        </p:nvSpPr>
        <p:spPr>
          <a:xfrm>
            <a:off x="570575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50"/>
          <p:cNvSpPr txBox="1"/>
          <p:nvPr/>
        </p:nvSpPr>
        <p:spPr>
          <a:xfrm>
            <a:off x="73683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50"/>
          <p:cNvSpPr txBox="1"/>
          <p:nvPr/>
        </p:nvSpPr>
        <p:spPr>
          <a:xfrm>
            <a:off x="73683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yleguide">
  <p:cSld name="CUSTOM_4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4831375" y="1058725"/>
            <a:ext cx="4039200" cy="16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1" name="Google Shape;41;p6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6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6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Lato"/>
                <a:ea typeface="Lato"/>
                <a:cs typeface="Lato"/>
                <a:sym typeface="Lato"/>
              </a:rPr>
              <a:t>Comment utiliser le template des présentations Ippon ?</a:t>
            </a:r>
            <a:endParaRPr i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163100" y="744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Typographie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3134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3443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24517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Playfair Display</a:t>
            </a:r>
            <a:endParaRPr sz="9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57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Normal</a:t>
            </a:r>
            <a:endParaRPr sz="10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10498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10807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7421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Bold</a:t>
            </a:r>
            <a:endParaRPr b="1" sz="10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19898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/>
        </p:nvSpPr>
        <p:spPr>
          <a:xfrm>
            <a:off x="20207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 Light"/>
                <a:ea typeface="Lato Light"/>
                <a:cs typeface="Lato Light"/>
                <a:sym typeface="Lato Light"/>
              </a:rPr>
              <a:t>Aa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" name="Google Shape;54;p6"/>
          <p:cNvSpPr txBox="1"/>
          <p:nvPr/>
        </p:nvSpPr>
        <p:spPr>
          <a:xfrm>
            <a:off x="229242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Lato</a:t>
            </a:r>
            <a:endParaRPr sz="9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16821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Clair</a:t>
            </a:r>
            <a:endParaRPr sz="10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2726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2757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2418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3488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 txBox="1"/>
          <p:nvPr/>
        </p:nvSpPr>
        <p:spPr>
          <a:xfrm>
            <a:off x="3519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Aa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3180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Bold</a:t>
            </a:r>
            <a:endParaRPr b="1"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6"/>
          <p:cNvSpPr txBox="1"/>
          <p:nvPr/>
        </p:nvSpPr>
        <p:spPr>
          <a:xfrm>
            <a:off x="156025" y="2268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3" name="Google Shape;63;p6"/>
          <p:cNvSpPr txBox="1"/>
          <p:nvPr/>
        </p:nvSpPr>
        <p:spPr>
          <a:xfrm>
            <a:off x="156025" y="2541200"/>
            <a:ext cx="38265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intercalaires est de 30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Sur fond blanc : liseret noir et rouge, titre en noir.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4" name="Google Shape;6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175" y="3434920"/>
            <a:ext cx="2869350" cy="4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5" y="4196902"/>
            <a:ext cx="2869348" cy="52792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 txBox="1"/>
          <p:nvPr/>
        </p:nvSpPr>
        <p:spPr>
          <a:xfrm>
            <a:off x="156025" y="3893258"/>
            <a:ext cx="30720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Sur fond noir : liseret blanc et rouge, titre en blanc.</a:t>
            </a: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4945400" y="1178575"/>
            <a:ext cx="38265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pages intérieures est de 14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du texte (Lato) varie de 9 à 12.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formes carrés avec une ombre projetée sont à privilégier.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4524141" y="894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 txBox="1"/>
          <p:nvPr/>
        </p:nvSpPr>
        <p:spPr>
          <a:xfrm>
            <a:off x="4732675" y="744500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Pages intérieures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" name="Google Shape;70;p6"/>
          <p:cNvSpPr txBox="1"/>
          <p:nvPr/>
        </p:nvSpPr>
        <p:spPr>
          <a:xfrm>
            <a:off x="4732675" y="28869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Iconographie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1" name="Google Shape;71;p6"/>
          <p:cNvPicPr preferRelativeResize="0"/>
          <p:nvPr/>
        </p:nvPicPr>
        <p:blipFill rotWithShape="1">
          <a:blip r:embed="rId4">
            <a:alphaModFix/>
          </a:blip>
          <a:srcRect b="82301" l="0" r="0" t="0"/>
          <a:stretch/>
        </p:blipFill>
        <p:spPr>
          <a:xfrm>
            <a:off x="5165655" y="3191742"/>
            <a:ext cx="275058" cy="4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 rotWithShape="1">
          <a:blip r:embed="rId5">
            <a:alphaModFix/>
          </a:blip>
          <a:srcRect b="86728" l="0" r="0" t="0"/>
          <a:stretch/>
        </p:blipFill>
        <p:spPr>
          <a:xfrm>
            <a:off x="4792413" y="3188650"/>
            <a:ext cx="261554" cy="5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/>
        </p:nvSpPr>
        <p:spPr>
          <a:xfrm>
            <a:off x="5771002" y="3159625"/>
            <a:ext cx="1880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Toutes les icônes sont </a:t>
            </a:r>
            <a:r>
              <a:rPr b="1" lang="fr" sz="900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réunies</a:t>
            </a:r>
            <a:r>
              <a:rPr b="1" lang="fr" sz="1000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ici</a:t>
            </a:r>
            <a:endParaRPr b="1" sz="1000">
              <a:solidFill>
                <a:srgbClr val="2632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et </a:t>
            </a:r>
            <a:r>
              <a:rPr b="1" lang="fr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là</a:t>
            </a:r>
            <a:r>
              <a:rPr b="1" lang="fr" sz="900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en rouge </a:t>
            </a:r>
            <a:endParaRPr sz="9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" name="Google Shape;74;p6"/>
          <p:cNvSpPr txBox="1"/>
          <p:nvPr/>
        </p:nvSpPr>
        <p:spPr>
          <a:xfrm>
            <a:off x="4732675" y="38013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Couleurs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4839400" y="4165950"/>
            <a:ext cx="255900" cy="255900"/>
          </a:xfrm>
          <a:prstGeom prst="ellipse">
            <a:avLst/>
          </a:prstGeom>
          <a:solidFill>
            <a:srgbClr val="19171E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 txBox="1"/>
          <p:nvPr/>
        </p:nvSpPr>
        <p:spPr>
          <a:xfrm>
            <a:off x="5111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#19171e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" name="Google Shape;77;p6"/>
          <p:cNvSpPr/>
          <p:nvPr/>
        </p:nvSpPr>
        <p:spPr>
          <a:xfrm>
            <a:off x="5982400" y="4165950"/>
            <a:ext cx="255900" cy="255900"/>
          </a:xfrm>
          <a:prstGeom prst="ellipse">
            <a:avLst/>
          </a:prstGeom>
          <a:solidFill>
            <a:srgbClr val="F95454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 txBox="1"/>
          <p:nvPr/>
        </p:nvSpPr>
        <p:spPr>
          <a:xfrm>
            <a:off x="6254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#f95454</a:t>
            </a:r>
            <a:endParaRPr sz="9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7125400" y="4165950"/>
            <a:ext cx="255900" cy="255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 txBox="1"/>
          <p:nvPr/>
        </p:nvSpPr>
        <p:spPr>
          <a:xfrm>
            <a:off x="7397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#ffffff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 1">
  <p:cSld name="TITLE_2_3_2_1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" name="Google Shape;677;p5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0" name="Google Shape;680;p5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 1 2">
  <p:cSld name="TITLE_2_3_2_1_2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3" name="Google Shape;683;p5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4" name="Google Shape;684;p52"/>
          <p:cNvPicPr preferRelativeResize="0"/>
          <p:nvPr/>
        </p:nvPicPr>
        <p:blipFill rotWithShape="1">
          <a:blip r:embed="rId2">
            <a:alphaModFix/>
          </a:blip>
          <a:srcRect b="23477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 1 1">
  <p:cSld name="TITLE_2_3_2_1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5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5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5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0" name="Google Shape;690;p53"/>
          <p:cNvSpPr txBox="1"/>
          <p:nvPr/>
        </p:nvSpPr>
        <p:spPr>
          <a:xfrm>
            <a:off x="2350930" y="26983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IPPON</a:t>
            </a:r>
            <a:r>
              <a:rPr b="1" lang="fr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b="1" lang="fr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    </a:t>
            </a:r>
            <a:endParaRPr b="1">
              <a:solidFill>
                <a:srgbClr val="FFFFFF"/>
              </a:solidFill>
              <a:highlight>
                <a:srgbClr val="F95454"/>
              </a:highlight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53"/>
          <p:cNvSpPr/>
          <p:nvPr/>
        </p:nvSpPr>
        <p:spPr>
          <a:xfrm rot="10800000">
            <a:off x="3265187" y="1555055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3"/>
          <p:cNvSpPr txBox="1"/>
          <p:nvPr/>
        </p:nvSpPr>
        <p:spPr>
          <a:xfrm>
            <a:off x="2086850" y="1362500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Expertise Technique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3" name="Google Shape;693;p53"/>
          <p:cNvSpPr/>
          <p:nvPr/>
        </p:nvSpPr>
        <p:spPr>
          <a:xfrm rot="10800000">
            <a:off x="3265187" y="2870505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3"/>
          <p:cNvSpPr txBox="1"/>
          <p:nvPr/>
        </p:nvSpPr>
        <p:spPr>
          <a:xfrm>
            <a:off x="3430775" y="209962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Méthodologie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5" name="Google Shape;695;p53"/>
          <p:cNvSpPr/>
          <p:nvPr/>
        </p:nvSpPr>
        <p:spPr>
          <a:xfrm rot="10800000">
            <a:off x="2085062" y="895860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3"/>
          <p:cNvSpPr/>
          <p:nvPr/>
        </p:nvSpPr>
        <p:spPr>
          <a:xfrm rot="10800000">
            <a:off x="2086862" y="3534135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3"/>
          <p:cNvSpPr txBox="1"/>
          <p:nvPr/>
        </p:nvSpPr>
        <p:spPr>
          <a:xfrm>
            <a:off x="3430767" y="333715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4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8" name="Google Shape;698;p53"/>
          <p:cNvSpPr txBox="1"/>
          <p:nvPr/>
        </p:nvSpPr>
        <p:spPr>
          <a:xfrm>
            <a:off x="1074942" y="339627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3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9" name="Google Shape;699;p53"/>
          <p:cNvSpPr/>
          <p:nvPr/>
        </p:nvSpPr>
        <p:spPr>
          <a:xfrm rot="10800000">
            <a:off x="909347" y="2870510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3"/>
          <p:cNvSpPr txBox="1"/>
          <p:nvPr/>
        </p:nvSpPr>
        <p:spPr>
          <a:xfrm>
            <a:off x="2250652" y="3993379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5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1" name="Google Shape;701;p53"/>
          <p:cNvSpPr txBox="1"/>
          <p:nvPr/>
        </p:nvSpPr>
        <p:spPr>
          <a:xfrm>
            <a:off x="5429480" y="39937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highlight>
                  <a:srgbClr val="354E7A"/>
                </a:highlight>
                <a:latin typeface="Lato"/>
                <a:ea typeface="Lato"/>
                <a:cs typeface="Lato"/>
                <a:sym typeface="Lato"/>
              </a:rPr>
              <a:t> CLIENT.</a:t>
            </a:r>
            <a:endParaRPr b="1">
              <a:solidFill>
                <a:srgbClr val="FFFFFF"/>
              </a:solidFill>
              <a:highlight>
                <a:srgbClr val="354E7A"/>
              </a:highlight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2" name="Google Shape;702;p53"/>
          <p:cNvSpPr/>
          <p:nvPr/>
        </p:nvSpPr>
        <p:spPr>
          <a:xfrm rot="10800000">
            <a:off x="6343737" y="2850455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354E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3"/>
          <p:cNvSpPr txBox="1"/>
          <p:nvPr/>
        </p:nvSpPr>
        <p:spPr>
          <a:xfrm>
            <a:off x="6343725" y="3540525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Connaissances business</a:t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4" name="Google Shape;704;p53"/>
          <p:cNvSpPr/>
          <p:nvPr/>
        </p:nvSpPr>
        <p:spPr>
          <a:xfrm rot="10800000">
            <a:off x="5165412" y="2191260"/>
            <a:ext cx="1504500" cy="1321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354E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3"/>
          <p:cNvSpPr txBox="1"/>
          <p:nvPr/>
        </p:nvSpPr>
        <p:spPr>
          <a:xfrm>
            <a:off x="5283899" y="2734100"/>
            <a:ext cx="12630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Enjeux produit</a:t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6" name="Google Shape;706;p5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overy to Delivery - Agile 1">
  <p:cSld name="TITLE_2_3_1_1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4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b="1" lang="fr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09" name="Google Shape;709;p54"/>
          <p:cNvPicPr preferRelativeResize="0"/>
          <p:nvPr/>
        </p:nvPicPr>
        <p:blipFill rotWithShape="1">
          <a:blip r:embed="rId2">
            <a:alphaModFix/>
          </a:blip>
          <a:srcRect b="0" l="12706" r="45048" t="0"/>
          <a:stretch/>
        </p:blipFill>
        <p:spPr>
          <a:xfrm>
            <a:off x="4129750" y="0"/>
            <a:ext cx="5014249" cy="51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4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4129750" y="13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25" y="2299350"/>
            <a:ext cx="5536651" cy="2068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95250">
              <a:srgbClr val="000000">
                <a:alpha val="20000"/>
              </a:srgbClr>
            </a:outerShdw>
          </a:effectLst>
        </p:spPr>
      </p:pic>
      <p:sp>
        <p:nvSpPr>
          <p:cNvPr id="712" name="Google Shape;712;p54"/>
          <p:cNvSpPr txBox="1"/>
          <p:nvPr/>
        </p:nvSpPr>
        <p:spPr>
          <a:xfrm>
            <a:off x="900675" y="3139500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3" name="Google Shape;713;p54"/>
          <p:cNvSpPr txBox="1"/>
          <p:nvPr/>
        </p:nvSpPr>
        <p:spPr>
          <a:xfrm>
            <a:off x="2481050" y="3139500"/>
            <a:ext cx="1270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4" name="Google Shape;714;p54"/>
          <p:cNvSpPr txBox="1"/>
          <p:nvPr/>
        </p:nvSpPr>
        <p:spPr>
          <a:xfrm>
            <a:off x="4129750" y="3139500"/>
            <a:ext cx="1388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5" name="Google Shape;715;p54"/>
          <p:cNvSpPr txBox="1"/>
          <p:nvPr/>
        </p:nvSpPr>
        <p:spPr>
          <a:xfrm>
            <a:off x="304800" y="762000"/>
            <a:ext cx="36867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Sous texte</a:t>
            </a:r>
            <a:endParaRPr b="1"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16" name="Google Shape;716;p5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5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5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overy to Delivery - Agile 1 1">
  <p:cSld name="TITLE_2_3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oue">
  <p:cSld name="TITLE_2_2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_4.png" id="722" name="Google Shape;72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3150" y="1150875"/>
            <a:ext cx="3708151" cy="37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6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724" name="Google Shape;724;p5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5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56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27" name="Google Shape;727;p5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éference">
  <p:cSld name="TITLE_2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7"/>
          <p:cNvSpPr/>
          <p:nvPr/>
        </p:nvSpPr>
        <p:spPr>
          <a:xfrm>
            <a:off x="0" y="0"/>
            <a:ext cx="7006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0" name="Google Shape;730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cap="flat" cmpd="sng" w="19050">
            <a:solidFill>
              <a:srgbClr val="55AFF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57"/>
          <p:cNvSpPr txBox="1"/>
          <p:nvPr/>
        </p:nvSpPr>
        <p:spPr>
          <a:xfrm>
            <a:off x="5759000" y="3652475"/>
            <a:ext cx="2779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Black"/>
                <a:ea typeface="Lato Black"/>
                <a:cs typeface="Lato Black"/>
                <a:sym typeface="Lato Black"/>
              </a:rPr>
              <a:t>C A S D E N </a:t>
            </a:r>
            <a:endParaRPr sz="10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Développement app web mobile &amp; hybrid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32" name="Google Shape;732;p57"/>
          <p:cNvCxnSpPr/>
          <p:nvPr/>
        </p:nvCxnSpPr>
        <p:spPr>
          <a:xfrm>
            <a:off x="5836350" y="3985925"/>
            <a:ext cx="879600" cy="0"/>
          </a:xfrm>
          <a:prstGeom prst="straightConnector1">
            <a:avLst/>
          </a:prstGeom>
          <a:noFill/>
          <a:ln cap="flat" cmpd="sng" w="19050">
            <a:solidFill>
              <a:srgbClr val="55AFF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cap="flat" cmpd="sng" w="19050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57"/>
          <p:cNvSpPr/>
          <p:nvPr/>
        </p:nvSpPr>
        <p:spPr>
          <a:xfrm>
            <a:off x="5378000" y="1026450"/>
            <a:ext cx="3765900" cy="36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7"/>
          <p:cNvSpPr txBox="1"/>
          <p:nvPr>
            <p:ph idx="1" type="subTitle"/>
          </p:nvPr>
        </p:nvSpPr>
        <p:spPr>
          <a:xfrm>
            <a:off x="5656750" y="1458000"/>
            <a:ext cx="3048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736" name="Google Shape;736;p57"/>
          <p:cNvCxnSpPr/>
          <p:nvPr/>
        </p:nvCxnSpPr>
        <p:spPr>
          <a:xfrm>
            <a:off x="5762621" y="1340421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57"/>
          <p:cNvCxnSpPr/>
          <p:nvPr/>
        </p:nvCxnSpPr>
        <p:spPr>
          <a:xfrm>
            <a:off x="6022469" y="1340421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57"/>
          <p:cNvSpPr txBox="1"/>
          <p:nvPr>
            <p:ph idx="2" type="subTitle"/>
          </p:nvPr>
        </p:nvSpPr>
        <p:spPr>
          <a:xfrm>
            <a:off x="5656750" y="1755000"/>
            <a:ext cx="2622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39" name="Google Shape;739;p57"/>
          <p:cNvSpPr txBox="1"/>
          <p:nvPr>
            <p:ph idx="3" type="body"/>
          </p:nvPr>
        </p:nvSpPr>
        <p:spPr>
          <a:xfrm>
            <a:off x="5482125" y="2204400"/>
            <a:ext cx="3048000" cy="23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40" name="Google Shape;740;p5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">
  <p:cSld name="TITLE_1_1_2_1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3" name="Google Shape;743;p58"/>
          <p:cNvPicPr preferRelativeResize="0"/>
          <p:nvPr/>
        </p:nvPicPr>
        <p:blipFill rotWithShape="1">
          <a:blip r:embed="rId2">
            <a:alphaModFix/>
          </a:blip>
          <a:srcRect b="15881" l="0" r="0" t="0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8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46" name="Google Shape;746;p58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8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3">
  <p:cSld name="TITLE_1_1_2_1_3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1" name="Google Shape;75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" y="0"/>
            <a:ext cx="914310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9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54" name="Google Shape;754;p5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5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2">
  <p:cSld name="TITLE_1_1_2_1_2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9" name="Google Shape;759;p6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yleguide 2">
  <p:cSld name="CUSTOM_4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/>
        </p:nvSpPr>
        <p:spPr>
          <a:xfrm>
            <a:off x="147575" y="8969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4524141" y="1275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 txBox="1"/>
          <p:nvPr/>
        </p:nvSpPr>
        <p:spPr>
          <a:xfrm>
            <a:off x="156025" y="10934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portant le nom “intercalaire” doivent obligatoirement comporter une image en arrière plan.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accéder à la banque d’images, </a:t>
            </a:r>
            <a:r>
              <a:rPr b="1" lang="fr" sz="900">
                <a:latin typeface="Lato"/>
                <a:ea typeface="Lato"/>
                <a:cs typeface="Lato"/>
                <a:sym typeface="Lato"/>
              </a:rPr>
              <a:t>cliquez </a:t>
            </a:r>
            <a:r>
              <a:rPr b="1" lang="fr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ici</a:t>
            </a:r>
            <a:r>
              <a:rPr b="1" lang="fr" sz="900">
                <a:latin typeface="Lato"/>
                <a:ea typeface="Lato"/>
                <a:cs typeface="Lato"/>
                <a:sym typeface="Lato"/>
              </a:rPr>
              <a:t>.</a:t>
            </a:r>
            <a:endParaRPr b="1"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images ne doivent pas être déformées, la dimension des images sera préalablement adaptée à la slide intercalaire.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insérer une image en arrière plan, cliquez en haut sur “Arrière-plan…”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“Sélectionner…”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6" name="Google Shape;8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49" y="2725498"/>
            <a:ext cx="1414199" cy="13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69" y="510324"/>
            <a:ext cx="3392059" cy="21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 txBox="1"/>
          <p:nvPr/>
        </p:nvSpPr>
        <p:spPr>
          <a:xfrm>
            <a:off x="156025" y="4207279"/>
            <a:ext cx="3826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Google Drive et choisissez une image se trouvant dans le dossier Drive correspondant.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9" name="Google Shape;8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070" y="2968699"/>
            <a:ext cx="3392052" cy="19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"/>
          <p:cNvSpPr txBox="1"/>
          <p:nvPr/>
        </p:nvSpPr>
        <p:spPr>
          <a:xfrm>
            <a:off x="4945400" y="2702575"/>
            <a:ext cx="3826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" name="Google Shape;91;p7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2" name="Google Shape;92;p7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7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7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Comment utiliser le template des présentations Ippon ?</a:t>
            </a:r>
            <a:endParaRPr i="1"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5" name="Google Shape;95;p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">
  <p:cSld name="TITLE_1_1_2_1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2" name="Google Shape;762;p6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">
  <p:cSld name="TITLE_1_1_2_1_1_2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5" name="Google Shape;765;p62"/>
          <p:cNvPicPr preferRelativeResize="0"/>
          <p:nvPr/>
        </p:nvPicPr>
        <p:blipFill rotWithShape="1">
          <a:blip r:embed="rId2">
            <a:alphaModFix/>
          </a:blip>
          <a:srcRect b="0" l="0" r="0" t="16170"/>
          <a:stretch/>
        </p:blipFill>
        <p:spPr>
          <a:xfrm>
            <a:off x="-46700" y="0"/>
            <a:ext cx="91906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35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2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68" name="Google Shape;768;p62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62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6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3">
  <p:cSld name="TITLE_1_1_2_1_1_2_3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3" name="Google Shape;773;p63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74" name="Google Shape;774;p63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63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b="4242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2">
  <p:cSld name="TITLE_1_1_2_1_1_2_2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1" name="Google Shape;781;p64"/>
          <p:cNvPicPr preferRelativeResize="0"/>
          <p:nvPr/>
        </p:nvPicPr>
        <p:blipFill rotWithShape="1">
          <a:blip r:embed="rId2">
            <a:alphaModFix/>
          </a:blip>
          <a:srcRect b="4126" l="0" r="0" t="1149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4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84" name="Google Shape;784;p64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64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6" name="Google Shape;786;p6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2 1">
  <p:cSld name="TITLE_1_1_2_1_1_2_2_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9" name="Google Shape;789;p6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1">
  <p:cSld name="TITLE_1_1_2_1_1_2_1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2" name="Google Shape;792;p66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6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95" name="Google Shape;795;p66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66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6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clients 1">
  <p:cSld name="TITLE_1_1_2_1_1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67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1" name="Google Shape;801;p6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6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6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clients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4" name="Google Shape;804;p67"/>
          <p:cNvSpPr txBox="1"/>
          <p:nvPr/>
        </p:nvSpPr>
        <p:spPr>
          <a:xfrm>
            <a:off x="1517558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France</a:t>
            </a:r>
            <a:r>
              <a:rPr b="1" i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i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05" name="Google Shape;805;p67"/>
          <p:cNvPicPr preferRelativeResize="0"/>
          <p:nvPr/>
        </p:nvPicPr>
        <p:blipFill rotWithShape="1">
          <a:blip r:embed="rId2">
            <a:alphaModFix/>
          </a:blip>
          <a:srcRect b="32188" l="0" r="0" t="32192"/>
          <a:stretch/>
        </p:blipFill>
        <p:spPr>
          <a:xfrm>
            <a:off x="2396646" y="2736575"/>
            <a:ext cx="1299340" cy="34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45" y="1582876"/>
            <a:ext cx="713013" cy="3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7" y="2814881"/>
            <a:ext cx="1097850" cy="1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17" y="4082773"/>
            <a:ext cx="1011070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853" y="1466387"/>
            <a:ext cx="968926" cy="5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6777" y="1615200"/>
            <a:ext cx="947045" cy="2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5869" y="2674875"/>
            <a:ext cx="728860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1374" y="3960239"/>
            <a:ext cx="1097850" cy="470516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67"/>
          <p:cNvSpPr txBox="1"/>
          <p:nvPr/>
        </p:nvSpPr>
        <p:spPr>
          <a:xfrm>
            <a:off x="5112049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</a:t>
            </a:r>
            <a:r>
              <a:rPr b="1" i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i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14" name="Google Shape;814;p67"/>
          <p:cNvCxnSpPr/>
          <p:nvPr/>
        </p:nvCxnSpPr>
        <p:spPr>
          <a:xfrm>
            <a:off x="4307445" y="1860000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pic>
        <p:nvPicPr>
          <p:cNvPr id="815" name="Google Shape;815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4020" y="1605086"/>
            <a:ext cx="839059" cy="27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4020" y="2763000"/>
            <a:ext cx="839059" cy="2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9415" y="4048374"/>
            <a:ext cx="888250" cy="294247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7"/>
          <p:cNvSpPr txBox="1"/>
          <p:nvPr/>
        </p:nvSpPr>
        <p:spPr>
          <a:xfrm>
            <a:off x="7475290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Australie</a:t>
            </a:r>
            <a:r>
              <a:rPr b="1" i="1" lang="fr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i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19" name="Google Shape;819;p67"/>
          <p:cNvCxnSpPr/>
          <p:nvPr/>
        </p:nvCxnSpPr>
        <p:spPr>
          <a:xfrm>
            <a:off x="6853228" y="1860000"/>
            <a:ext cx="0" cy="19014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pic>
        <p:nvPicPr>
          <p:cNvPr id="820" name="Google Shape;820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96641" y="4050613"/>
            <a:ext cx="1299351" cy="289769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">
  <p:cSld name="TITLE_3_6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8"/>
          <p:cNvSpPr txBox="1"/>
          <p:nvPr/>
        </p:nvSpPr>
        <p:spPr>
          <a:xfrm>
            <a:off x="2310450" y="3874982"/>
            <a:ext cx="4523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IPPON.FR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c</a:t>
            </a:r>
            <a:r>
              <a:rPr lang="fr" sz="1000"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ontact@ippon.fr</a:t>
            </a: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      ·     +33 1 46 12 48 48     ·               @ipponTech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24" name="Google Shape;8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57" y="4202875"/>
            <a:ext cx="150075" cy="1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000" y="2236575"/>
            <a:ext cx="1695973" cy="67035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yleguide 3">
  <p:cSld name="CUSTOM_4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/>
        </p:nvSpPr>
        <p:spPr>
          <a:xfrm>
            <a:off x="156025" y="8207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i="1" lang="fr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4524141" y="15043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 txBox="1"/>
          <p:nvPr/>
        </p:nvSpPr>
        <p:spPr>
          <a:xfrm>
            <a:off x="156025" y="11696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“images gauche” et “image droite” nécessitent une image se trouvant dans l’encart correspondant. Les images ne devront pas être redimensionnées mais recadrées.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recadrer une image, faites un clic droit sur celle-ci et cliquez sur “Recadrer l’image”.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Ne déplacez ensuite que les rectangles noirs afin de déplacer la zone d’affichage.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0" name="Google Shape;10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027" y="2751950"/>
            <a:ext cx="3625149" cy="22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 rotWithShape="1">
          <a:blip r:embed="rId3">
            <a:alphaModFix/>
          </a:blip>
          <a:srcRect b="0" l="0" r="0" t="3260"/>
          <a:stretch/>
        </p:blipFill>
        <p:spPr>
          <a:xfrm>
            <a:off x="5013325" y="1482800"/>
            <a:ext cx="3978276" cy="225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8"/>
          <p:cNvSpPr txBox="1"/>
          <p:nvPr/>
        </p:nvSpPr>
        <p:spPr>
          <a:xfrm>
            <a:off x="4922625" y="1168105"/>
            <a:ext cx="38265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 attendu.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4" name="Google Shape;104;p8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8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8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Lato Light"/>
                <a:ea typeface="Lato Light"/>
                <a:cs typeface="Lato Light"/>
                <a:sym typeface="Lato Light"/>
              </a:rPr>
              <a:t>Comment utiliser la présentation corporate Ippon ?</a:t>
            </a:r>
            <a:endParaRPr i="1"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lle">
  <p:cSld name="TITLE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9"/>
          <p:cNvSpPr txBox="1"/>
          <p:nvPr>
            <p:ph idx="1" type="subTitle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9"/>
          <p:cNvSpPr txBox="1"/>
          <p:nvPr>
            <p:ph idx="2" type="subTitle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3" type="subTitle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9"/>
          <p:cNvSpPr txBox="1"/>
          <p:nvPr>
            <p:ph idx="4" type="subTitle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5" type="subTitle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6" type="subTitle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7" type="subTitle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9"/>
          <p:cNvSpPr txBox="1"/>
          <p:nvPr>
            <p:ph idx="8" type="subTitle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8" name="Google Shape;118;p9"/>
          <p:cNvSpPr txBox="1"/>
          <p:nvPr>
            <p:ph idx="9" type="subTitle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9"/>
          <p:cNvSpPr txBox="1"/>
          <p:nvPr>
            <p:ph idx="13" type="subTitle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0" name="Google Shape;120;p9"/>
          <p:cNvSpPr txBox="1"/>
          <p:nvPr>
            <p:ph idx="14" type="subTitle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9"/>
          <p:cNvSpPr txBox="1"/>
          <p:nvPr>
            <p:ph idx="15" type="subTitle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16" type="subTitle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" name="Google Shape;123;p9"/>
          <p:cNvSpPr txBox="1"/>
          <p:nvPr>
            <p:ph idx="17" type="subTitle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4" name="Google Shape;124;p9"/>
          <p:cNvSpPr txBox="1"/>
          <p:nvPr>
            <p:ph idx="18" type="subTitle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9"/>
          <p:cNvSpPr txBox="1"/>
          <p:nvPr>
            <p:ph idx="19" type="subTitle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20" type="subTitle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21" type="subTitle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22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9"/>
          <p:cNvSpPr txBox="1"/>
          <p:nvPr>
            <p:ph idx="23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32" name="Google Shape;132;p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maire 1">
  <p:cSld name="TITLE_4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" name="Google Shape;135;p1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0"/>
          <p:cNvSpPr txBox="1"/>
          <p:nvPr/>
        </p:nvSpPr>
        <p:spPr>
          <a:xfrm>
            <a:off x="308425" y="304800"/>
            <a:ext cx="1156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Sommaire</a:t>
            </a:r>
            <a:r>
              <a:rPr b="1" lang="fr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" name="Google Shape;138;p10"/>
          <p:cNvSpPr txBox="1"/>
          <p:nvPr>
            <p:ph idx="1" type="subTitle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10"/>
          <p:cNvSpPr txBox="1"/>
          <p:nvPr>
            <p:ph idx="2" type="subTitle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3" type="subTitle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10"/>
          <p:cNvSpPr txBox="1"/>
          <p:nvPr>
            <p:ph idx="4" type="subTitle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subTitle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10"/>
          <p:cNvSpPr txBox="1"/>
          <p:nvPr>
            <p:ph idx="8" type="subTitle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subTitle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10"/>
          <p:cNvSpPr txBox="1"/>
          <p:nvPr>
            <p:ph idx="15" type="subTitle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subTitle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10"/>
          <p:cNvSpPr txBox="1"/>
          <p:nvPr>
            <p:ph idx="19" type="subTitle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6" name="Google Shape;156;p1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9"/>
          <p:cNvSpPr txBox="1"/>
          <p:nvPr/>
        </p:nvSpPr>
        <p:spPr>
          <a:xfrm>
            <a:off x="14750" y="3674975"/>
            <a:ext cx="9144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Playfair Display"/>
                <a:ea typeface="Playfair Display"/>
                <a:cs typeface="Playfair Display"/>
                <a:sym typeface="Playfair Display"/>
              </a:rPr>
              <a:t>Outillage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8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Webpack</a:t>
            </a:r>
            <a:endParaRPr sz="2400"/>
          </a:p>
        </p:txBody>
      </p:sp>
      <p:pic>
        <p:nvPicPr>
          <p:cNvPr id="889" name="Google Shape;8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8586"/>
            <a:ext cx="9143998" cy="358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9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Linters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0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Pourquoi ?</a:t>
            </a:r>
            <a:endParaRPr sz="2400"/>
          </a:p>
        </p:txBody>
      </p:sp>
      <p:sp>
        <p:nvSpPr>
          <p:cNvPr id="900" name="Google Shape;900;p80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0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Les linters permettent de </a:t>
            </a:r>
            <a:r>
              <a:rPr b="1" lang="fr" sz="2400"/>
              <a:t>vérifier</a:t>
            </a:r>
            <a:r>
              <a:rPr lang="fr" sz="2400"/>
              <a:t> la </a:t>
            </a:r>
            <a:r>
              <a:rPr b="1" lang="fr" sz="2400"/>
              <a:t>syntaxe</a:t>
            </a:r>
            <a:r>
              <a:rPr lang="fr" sz="2400"/>
              <a:t> du code et de </a:t>
            </a:r>
            <a:r>
              <a:rPr b="1" lang="fr" sz="2400"/>
              <a:t>prévenir</a:t>
            </a:r>
            <a:r>
              <a:rPr lang="fr" sz="2400"/>
              <a:t> des </a:t>
            </a:r>
            <a:r>
              <a:rPr b="1" lang="fr" sz="2400"/>
              <a:t>erreurs</a:t>
            </a:r>
            <a:r>
              <a:rPr lang="fr" sz="2400"/>
              <a:t> (oubli de point-virgule, variable utilisée mais non déclarée…)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Ils en existent différents et sont très paramétrables au niveau des </a:t>
            </a:r>
            <a:r>
              <a:rPr b="1" lang="fr" sz="2400"/>
              <a:t>règles</a:t>
            </a:r>
            <a:r>
              <a:rPr lang="fr" sz="2400"/>
              <a:t> à </a:t>
            </a:r>
            <a:r>
              <a:rPr b="1" lang="fr" sz="2400"/>
              <a:t>activer</a:t>
            </a:r>
            <a:r>
              <a:rPr lang="fr" sz="2400"/>
              <a:t> et de leur </a:t>
            </a:r>
            <a:r>
              <a:rPr b="1" lang="fr" sz="2400"/>
              <a:t>sévérité</a:t>
            </a:r>
            <a:r>
              <a:rPr lang="fr" sz="2400"/>
              <a:t> (erreur ou warning).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Le plus utilisé est </a:t>
            </a:r>
            <a:r>
              <a:rPr b="1" lang="fr" sz="2400"/>
              <a:t>ESLint</a:t>
            </a:r>
            <a:r>
              <a:rPr lang="fr" sz="2400"/>
              <a:t>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Il y a aussi </a:t>
            </a:r>
            <a:r>
              <a:rPr b="1" lang="fr" sz="2400"/>
              <a:t>TSLint </a:t>
            </a:r>
            <a:r>
              <a:rPr lang="fr" sz="2400"/>
              <a:t>pour TypeScript.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1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librairies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2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JQuery</a:t>
            </a:r>
            <a:endParaRPr sz="2400"/>
          </a:p>
        </p:txBody>
      </p:sp>
      <p:sp>
        <p:nvSpPr>
          <p:cNvPr id="912" name="Google Shape;912;p82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82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JQuery permet de facilement manipuler le DOM (ajouter/supprimer un </a:t>
            </a:r>
            <a:r>
              <a:rPr lang="fr" sz="2400"/>
              <a:t>élément</a:t>
            </a:r>
            <a:r>
              <a:rPr lang="fr" sz="2400"/>
              <a:t>, une classe…)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Cependant, il est aujourd’hui </a:t>
            </a:r>
            <a:r>
              <a:rPr b="1" lang="fr" sz="2400"/>
              <a:t>obsolète</a:t>
            </a:r>
            <a:r>
              <a:rPr lang="fr" sz="2400"/>
              <a:t> étant donné que JavaScript propose de nombreuses façons de manipuler le DOM.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3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Underscore ou Lodash</a:t>
            </a:r>
            <a:endParaRPr sz="2400"/>
          </a:p>
        </p:txBody>
      </p:sp>
      <p:sp>
        <p:nvSpPr>
          <p:cNvPr id="919" name="Google Shape;919;p83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83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Underscore et Lodash proposent de très nombreuses fonctions utilitaires (map, reduce, filter).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Aujourd’hui, la grande majorité de ces fonctions sont implémentées nativement dans JavaScript, ces librairies ne sont donc plus recommandées.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0"/>
          <p:cNvSpPr txBox="1"/>
          <p:nvPr>
            <p:ph idx="1" type="subTitle"/>
          </p:nvPr>
        </p:nvSpPr>
        <p:spPr>
          <a:xfrm>
            <a:off x="304800" y="346075"/>
            <a:ext cx="27225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Sommaire</a:t>
            </a:r>
            <a:endParaRPr sz="2400"/>
          </a:p>
        </p:txBody>
      </p:sp>
      <p:sp>
        <p:nvSpPr>
          <p:cNvPr id="837" name="Google Shape;837;p70"/>
          <p:cNvSpPr txBox="1"/>
          <p:nvPr/>
        </p:nvSpPr>
        <p:spPr>
          <a:xfrm>
            <a:off x="3576200" y="398325"/>
            <a:ext cx="53685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Pourquoi tant d’outils 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Gestionnaires de dépendance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Module bundler: Webpack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Linters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Autres librairies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1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Pourquoi tant d’outils ?</a:t>
            </a:r>
            <a:endParaRPr sz="2400"/>
          </a:p>
        </p:txBody>
      </p:sp>
      <p:sp>
        <p:nvSpPr>
          <p:cNvPr id="843" name="Google Shape;843;p71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1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JavaScript étant un langage faiblement typé et permissif, il est nécessaire de mettre en place des outils afin de: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fr" sz="2400"/>
              <a:t>Forcer </a:t>
            </a:r>
            <a:r>
              <a:rPr lang="fr" sz="2400"/>
              <a:t>les best practices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fr" sz="2400"/>
              <a:t>Améliorer</a:t>
            </a:r>
            <a:r>
              <a:rPr lang="fr" sz="2400"/>
              <a:t> les performances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Gérer efficacement les </a:t>
            </a:r>
            <a:r>
              <a:rPr b="1" lang="fr" sz="2400"/>
              <a:t>dépendances </a:t>
            </a:r>
            <a:r>
              <a:rPr lang="fr" sz="2400"/>
              <a:t>de chaque projet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Rester compatible avec les navigateurs ciblés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2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Gestionnaires de dépendances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3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NPM : Node Package Manager</a:t>
            </a:r>
            <a:endParaRPr sz="2400"/>
          </a:p>
        </p:txBody>
      </p:sp>
      <p:sp>
        <p:nvSpPr>
          <p:cNvPr id="855" name="Google Shape;855;p73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73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Fourni avec NodeJS, NPM permet de facilement installer des dépendances dans les projets.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NPM stocke les dépendances dans le fichier </a:t>
            </a:r>
            <a:r>
              <a:rPr lang="fr" sz="2400">
                <a:latin typeface="Courier New"/>
                <a:ea typeface="Courier New"/>
                <a:cs typeface="Courier New"/>
                <a:sym typeface="Courier New"/>
              </a:rPr>
              <a:t>package.json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Pour installer une dépendance: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latin typeface="Courier New"/>
                <a:ea typeface="Courier New"/>
                <a:cs typeface="Courier New"/>
                <a:sym typeface="Courier New"/>
              </a:rPr>
              <a:t>npm install bootstrap</a:t>
            </a:r>
            <a:endParaRPr i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Pour installer une version précise: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latin typeface="Courier New"/>
                <a:ea typeface="Courier New"/>
                <a:cs typeface="Courier New"/>
                <a:sym typeface="Courier New"/>
              </a:rPr>
              <a:t>npm install bootstrap@4.0.0</a:t>
            </a:r>
            <a:endParaRPr i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4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NPM : Node Package Manager</a:t>
            </a:r>
            <a:endParaRPr sz="2400"/>
          </a:p>
        </p:txBody>
      </p:sp>
      <p:sp>
        <p:nvSpPr>
          <p:cNvPr id="862" name="Google Shape;862;p74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Les scripts</a:t>
            </a:r>
            <a:endParaRPr sz="1800"/>
          </a:p>
        </p:txBody>
      </p:sp>
      <p:sp>
        <p:nvSpPr>
          <p:cNvPr id="863" name="Google Shape;863;p74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Le fichier </a:t>
            </a:r>
            <a:r>
              <a:rPr lang="fr" sz="2400">
                <a:latin typeface="Courier New"/>
                <a:ea typeface="Courier New"/>
                <a:cs typeface="Courier New"/>
                <a:sym typeface="Courier New"/>
              </a:rPr>
              <a:t>package.json</a:t>
            </a:r>
            <a:r>
              <a:rPr lang="fr" sz="2400"/>
              <a:t> contient aussi une partie </a:t>
            </a:r>
            <a:r>
              <a:rPr lang="fr" sz="2400">
                <a:latin typeface="Courier New"/>
                <a:ea typeface="Courier New"/>
                <a:cs typeface="Courier New"/>
                <a:sym typeface="Courier New"/>
              </a:rPr>
              <a:t>scripts</a:t>
            </a:r>
            <a:r>
              <a:rPr lang="fr" sz="2400"/>
              <a:t>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Elle est en général utilisée pour: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exécuter les tests: </a:t>
            </a:r>
            <a:r>
              <a:rPr lang="fr" sz="2400">
                <a:latin typeface="Courier New"/>
                <a:ea typeface="Courier New"/>
                <a:cs typeface="Courier New"/>
                <a:sym typeface="Courier New"/>
              </a:rPr>
              <a:t>npm run test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lancer un serveur de développement: </a:t>
            </a:r>
            <a:r>
              <a:rPr lang="fr" sz="2400">
                <a:latin typeface="Courier New"/>
                <a:ea typeface="Courier New"/>
                <a:cs typeface="Courier New"/>
                <a:sym typeface="Courier New"/>
              </a:rPr>
              <a:t>npm run start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packager l’application: </a:t>
            </a:r>
            <a:r>
              <a:rPr lang="fr" sz="2400">
                <a:latin typeface="Courier New"/>
                <a:ea typeface="Courier New"/>
                <a:cs typeface="Courier New"/>
                <a:sym typeface="Courier New"/>
              </a:rPr>
              <a:t>npm run build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Ces scripts sont définis par le développeur.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5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NPM : Node Package Manager</a:t>
            </a:r>
            <a:endParaRPr sz="2400"/>
          </a:p>
        </p:txBody>
      </p:sp>
      <p:sp>
        <p:nvSpPr>
          <p:cNvPr id="869" name="Google Shape;869;p75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La notation des versions</a:t>
            </a:r>
            <a:endParaRPr sz="1800"/>
          </a:p>
        </p:txBody>
      </p:sp>
      <p:sp>
        <p:nvSpPr>
          <p:cNvPr id="870" name="Google Shape;870;p75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Dans le fichier </a:t>
            </a:r>
            <a:r>
              <a:rPr lang="fr" sz="2400">
                <a:latin typeface="Courier New"/>
                <a:ea typeface="Courier New"/>
                <a:cs typeface="Courier New"/>
                <a:sym typeface="Courier New"/>
              </a:rPr>
              <a:t>package.json</a:t>
            </a:r>
            <a:r>
              <a:rPr lang="fr" sz="2400"/>
              <a:t> les dépendance sont listées avec leurs versions respectives.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Elles peuvent être précédées de symboles (^ ou ~) qui signifient: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^ : Dernière version </a:t>
            </a:r>
            <a:r>
              <a:rPr b="1" lang="fr" sz="2400"/>
              <a:t>mineure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~ : Dernier </a:t>
            </a:r>
            <a:r>
              <a:rPr b="1" lang="fr" sz="2400"/>
              <a:t>patch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Exemples: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ourier New"/>
                <a:ea typeface="Courier New"/>
                <a:cs typeface="Courier New"/>
                <a:sym typeface="Courier New"/>
              </a:rPr>
              <a:t>^4.0.0 =&gt; 4.9.0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ourier New"/>
                <a:ea typeface="Courier New"/>
                <a:cs typeface="Courier New"/>
                <a:sym typeface="Courier New"/>
              </a:rPr>
              <a:t>~4.0.0 =&gt; 4.0.5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6"/>
          <p:cNvSpPr txBox="1"/>
          <p:nvPr>
            <p:ph idx="1" type="subTitle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NPM : Node Package Manager</a:t>
            </a:r>
            <a:endParaRPr sz="2400"/>
          </a:p>
        </p:txBody>
      </p:sp>
      <p:sp>
        <p:nvSpPr>
          <p:cNvPr id="876" name="Google Shape;876;p76"/>
          <p:cNvSpPr txBox="1"/>
          <p:nvPr>
            <p:ph idx="2" type="subTitle"/>
          </p:nvPr>
        </p:nvSpPr>
        <p:spPr>
          <a:xfrm>
            <a:off x="304800" y="643075"/>
            <a:ext cx="4827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 lockfile</a:t>
            </a:r>
            <a:endParaRPr sz="1800"/>
          </a:p>
        </p:txBody>
      </p:sp>
      <p:sp>
        <p:nvSpPr>
          <p:cNvPr id="877" name="Google Shape;877;p76"/>
          <p:cNvSpPr txBox="1"/>
          <p:nvPr>
            <p:ph idx="3" type="body"/>
          </p:nvPr>
        </p:nvSpPr>
        <p:spPr>
          <a:xfrm>
            <a:off x="308179" y="1275700"/>
            <a:ext cx="88359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Lorsqu’une dépendance est rajoutée au projet, NPM met à jour le lockfile.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Il s’agit d’un fichier </a:t>
            </a:r>
            <a:r>
              <a:rPr lang="fr" sz="2400">
                <a:latin typeface="Courier New"/>
                <a:ea typeface="Courier New"/>
                <a:cs typeface="Courier New"/>
                <a:sym typeface="Courier New"/>
              </a:rPr>
              <a:t>package-lock.json</a:t>
            </a:r>
            <a:r>
              <a:rPr lang="fr" sz="2400"/>
              <a:t> qui permet de </a:t>
            </a:r>
            <a:r>
              <a:rPr b="1" lang="fr" sz="2400"/>
              <a:t>figer</a:t>
            </a:r>
            <a:r>
              <a:rPr lang="fr" sz="2400"/>
              <a:t> les versions de </a:t>
            </a:r>
            <a:r>
              <a:rPr b="1" lang="fr" sz="2400"/>
              <a:t>chaque</a:t>
            </a:r>
            <a:r>
              <a:rPr lang="fr" sz="2400"/>
              <a:t> dépendance du projet, </a:t>
            </a:r>
            <a:r>
              <a:rPr b="1" lang="fr" sz="2400"/>
              <a:t>y compris</a:t>
            </a:r>
            <a:r>
              <a:rPr lang="fr" sz="2400"/>
              <a:t> les dépendances transitives (dépendances de dépendances).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Ce fichier </a:t>
            </a:r>
            <a:r>
              <a:rPr b="1" lang="fr" sz="2400"/>
              <a:t>doit être</a:t>
            </a:r>
            <a:r>
              <a:rPr lang="fr" sz="2400"/>
              <a:t> committé afin d’avoir des setups et des builds </a:t>
            </a:r>
            <a:r>
              <a:rPr b="1" lang="fr" sz="2400"/>
              <a:t>reproductibles</a:t>
            </a:r>
            <a:r>
              <a:rPr lang="fr" sz="2400"/>
              <a:t>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7"/>
          <p:cNvSpPr txBox="1"/>
          <p:nvPr>
            <p:ph idx="1" type="subTitle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Module bundler: webpack</a:t>
            </a:r>
            <a:endParaRPr/>
          </a:p>
        </p:txBody>
      </p:sp>
      <p:pic>
        <p:nvPicPr>
          <p:cNvPr id="883" name="Google Shape;88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6650"/>
            <a:ext cx="1726851" cy="172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